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89" r:id="rId3"/>
    <p:sldId id="346" r:id="rId4"/>
    <p:sldId id="290" r:id="rId5"/>
    <p:sldId id="331" r:id="rId6"/>
    <p:sldId id="330" r:id="rId7"/>
    <p:sldId id="274" r:id="rId8"/>
    <p:sldId id="275" r:id="rId9"/>
    <p:sldId id="347" r:id="rId10"/>
    <p:sldId id="265" r:id="rId11"/>
    <p:sldId id="308" r:id="rId12"/>
    <p:sldId id="329" r:id="rId13"/>
    <p:sldId id="266" r:id="rId14"/>
    <p:sldId id="326" r:id="rId15"/>
    <p:sldId id="327" r:id="rId16"/>
    <p:sldId id="328" r:id="rId17"/>
    <p:sldId id="269" r:id="rId18"/>
    <p:sldId id="268" r:id="rId19"/>
    <p:sldId id="348" r:id="rId20"/>
    <p:sldId id="336" r:id="rId21"/>
    <p:sldId id="337" r:id="rId22"/>
    <p:sldId id="339" r:id="rId23"/>
    <p:sldId id="340" r:id="rId24"/>
    <p:sldId id="332" r:id="rId25"/>
    <p:sldId id="333" r:id="rId26"/>
    <p:sldId id="334" r:id="rId27"/>
    <p:sldId id="335" r:id="rId28"/>
    <p:sldId id="349" r:id="rId29"/>
    <p:sldId id="341" r:id="rId30"/>
    <p:sldId id="270" r:id="rId31"/>
    <p:sldId id="342" r:id="rId32"/>
    <p:sldId id="271" r:id="rId33"/>
    <p:sldId id="343" r:id="rId34"/>
    <p:sldId id="350" r:id="rId35"/>
    <p:sldId id="345" r:id="rId36"/>
    <p:sldId id="351" r:id="rId37"/>
    <p:sldId id="264"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4"/>
    <p:restoredTop sz="93062" autoAdjust="0"/>
  </p:normalViewPr>
  <p:slideViewPr>
    <p:cSldViewPr snapToGrid="0">
      <p:cViewPr varScale="1">
        <p:scale>
          <a:sx n="108" d="100"/>
          <a:sy n="108" d="100"/>
        </p:scale>
        <p:origin x="170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gars\Desktop\Forum%20Asset%20Postings\Perplexity%20calculation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sz="1800" b="1" i="0" baseline="0" dirty="0">
                <a:effectLst/>
              </a:rPr>
              <a:t>Perplexity Measures for Source </a:t>
            </a:r>
            <a:r>
              <a:rPr lang="en-US" sz="1800" b="1" i="0" baseline="0" dirty="0" smtClean="0">
                <a:effectLst/>
              </a:rPr>
              <a:t>Code Across Forums</a:t>
            </a:r>
            <a:endParaRPr lang="en-US" dirty="0">
              <a:effectLst/>
            </a:endParaRP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cked"/>
        <c:varyColors val="0"/>
        <c:ser>
          <c:idx val="1"/>
          <c:order val="0"/>
          <c:tx>
            <c:strRef>
              <c:f>Sheet2!$H$1</c:f>
              <c:strCache>
                <c:ptCount val="1"/>
                <c:pt idx="0">
                  <c:v>Prologic</c:v>
                </c:pt>
              </c:strCache>
            </c:strRef>
          </c:tx>
          <c:spPr>
            <a:ln w="22225" cap="rnd">
              <a:solidFill>
                <a:schemeClr val="accent2"/>
              </a:solidFill>
            </a:ln>
            <a:effectLst>
              <a:glow rad="139700">
                <a:schemeClr val="accent2">
                  <a:satMod val="175000"/>
                  <a:alpha val="14000"/>
                </a:schemeClr>
              </a:glow>
            </a:effectLst>
          </c:spPr>
          <c:marker>
            <c:symbol val="none"/>
          </c:marker>
          <c:val>
            <c:numRef>
              <c:f>Sheet2!$H$2:$H$21</c:f>
              <c:numCache>
                <c:formatCode>General</c:formatCode>
                <c:ptCount val="20"/>
                <c:pt idx="0">
                  <c:v>1868.09530751235</c:v>
                </c:pt>
                <c:pt idx="1">
                  <c:v>1640.69205615079</c:v>
                </c:pt>
                <c:pt idx="2">
                  <c:v>1298.02277135705</c:v>
                </c:pt>
                <c:pt idx="3">
                  <c:v>1289.8963204079901</c:v>
                </c:pt>
                <c:pt idx="4">
                  <c:v>1222.9991024205699</c:v>
                </c:pt>
                <c:pt idx="5">
                  <c:v>1196.5281995519399</c:v>
                </c:pt>
                <c:pt idx="6">
                  <c:v>1168.5516825546299</c:v>
                </c:pt>
                <c:pt idx="7">
                  <c:v>1173.81273368543</c:v>
                </c:pt>
                <c:pt idx="8">
                  <c:v>1367.5154192652101</c:v>
                </c:pt>
                <c:pt idx="9">
                  <c:v>1113.2839833968301</c:v>
                </c:pt>
                <c:pt idx="10">
                  <c:v>1069.79302691822</c:v>
                </c:pt>
                <c:pt idx="11">
                  <c:v>1086.2246445391399</c:v>
                </c:pt>
                <c:pt idx="12">
                  <c:v>1041.3156882102401</c:v>
                </c:pt>
                <c:pt idx="13">
                  <c:v>1088.70402902464</c:v>
                </c:pt>
                <c:pt idx="14">
                  <c:v>1158.1206199912999</c:v>
                </c:pt>
                <c:pt idx="15">
                  <c:v>1023.60244874282</c:v>
                </c:pt>
                <c:pt idx="16">
                  <c:v>1200.2663743891401</c:v>
                </c:pt>
                <c:pt idx="17">
                  <c:v>1121.8521541612299</c:v>
                </c:pt>
                <c:pt idx="18">
                  <c:v>970.04123806799703</c:v>
                </c:pt>
                <c:pt idx="19">
                  <c:v>1034.86428858826</c:v>
                </c:pt>
              </c:numCache>
            </c:numRef>
          </c:val>
          <c:smooth val="0"/>
        </c:ser>
        <c:ser>
          <c:idx val="2"/>
          <c:order val="1"/>
          <c:tx>
            <c:strRef>
              <c:f>Sheet2!$I$1</c:f>
              <c:strCache>
                <c:ptCount val="1"/>
                <c:pt idx="0">
                  <c:v>Reverse4you</c:v>
                </c:pt>
              </c:strCache>
            </c:strRef>
          </c:tx>
          <c:spPr>
            <a:ln w="22225" cap="rnd">
              <a:solidFill>
                <a:schemeClr val="accent3"/>
              </a:solidFill>
            </a:ln>
            <a:effectLst>
              <a:glow rad="139700">
                <a:schemeClr val="accent3">
                  <a:satMod val="175000"/>
                  <a:alpha val="14000"/>
                </a:schemeClr>
              </a:glow>
            </a:effectLst>
          </c:spPr>
          <c:marker>
            <c:symbol val="none"/>
          </c:marker>
          <c:val>
            <c:numRef>
              <c:f>Sheet2!$I$2:$I$21</c:f>
              <c:numCache>
                <c:formatCode>General</c:formatCode>
                <c:ptCount val="20"/>
                <c:pt idx="0">
                  <c:v>2286.97673554536</c:v>
                </c:pt>
                <c:pt idx="1">
                  <c:v>1894.2237022771501</c:v>
                </c:pt>
                <c:pt idx="2">
                  <c:v>2169.15360760151</c:v>
                </c:pt>
                <c:pt idx="3">
                  <c:v>1717.5791025946</c:v>
                </c:pt>
                <c:pt idx="4">
                  <c:v>1875.52788671813</c:v>
                </c:pt>
                <c:pt idx="5">
                  <c:v>1686.9231370131999</c:v>
                </c:pt>
                <c:pt idx="6">
                  <c:v>2358.7870714202199</c:v>
                </c:pt>
                <c:pt idx="7">
                  <c:v>1736.11487293189</c:v>
                </c:pt>
                <c:pt idx="8">
                  <c:v>1638.6354758510299</c:v>
                </c:pt>
                <c:pt idx="9">
                  <c:v>2098.7900619995798</c:v>
                </c:pt>
                <c:pt idx="10">
                  <c:v>1861.9404400097501</c:v>
                </c:pt>
                <c:pt idx="11">
                  <c:v>1591.69555874458</c:v>
                </c:pt>
                <c:pt idx="12">
                  <c:v>2132.9889632077602</c:v>
                </c:pt>
                <c:pt idx="13">
                  <c:v>1794.48233162836</c:v>
                </c:pt>
                <c:pt idx="14">
                  <c:v>1702.4927758746301</c:v>
                </c:pt>
                <c:pt idx="15">
                  <c:v>1576.9801758826</c:v>
                </c:pt>
                <c:pt idx="16">
                  <c:v>1584.96345009774</c:v>
                </c:pt>
                <c:pt idx="17">
                  <c:v>1971.57090077615</c:v>
                </c:pt>
                <c:pt idx="18">
                  <c:v>1595.9121033255999</c:v>
                </c:pt>
                <c:pt idx="19">
                  <c:v>1889.19802271852</c:v>
                </c:pt>
              </c:numCache>
            </c:numRef>
          </c:val>
          <c:smooth val="0"/>
        </c:ser>
        <c:ser>
          <c:idx val="3"/>
          <c:order val="2"/>
          <c:tx>
            <c:strRef>
              <c:f>Sheet2!$J$1</c:f>
              <c:strCache>
                <c:ptCount val="1"/>
                <c:pt idx="0">
                  <c:v>Xakepok</c:v>
                </c:pt>
              </c:strCache>
            </c:strRef>
          </c:tx>
          <c:spPr>
            <a:ln w="22225" cap="rnd">
              <a:solidFill>
                <a:schemeClr val="accent4"/>
              </a:solidFill>
            </a:ln>
            <a:effectLst>
              <a:glow rad="139700">
                <a:schemeClr val="accent4">
                  <a:satMod val="175000"/>
                  <a:alpha val="14000"/>
                </a:schemeClr>
              </a:glow>
            </a:effectLst>
          </c:spPr>
          <c:marker>
            <c:symbol val="none"/>
          </c:marker>
          <c:val>
            <c:numRef>
              <c:f>Sheet2!$J$2:$J$21</c:f>
              <c:numCache>
                <c:formatCode>General</c:formatCode>
                <c:ptCount val="20"/>
                <c:pt idx="0">
                  <c:v>549.90994412647694</c:v>
                </c:pt>
                <c:pt idx="1">
                  <c:v>484.99446033442098</c:v>
                </c:pt>
                <c:pt idx="2">
                  <c:v>530.33378797446505</c:v>
                </c:pt>
                <c:pt idx="3">
                  <c:v>478.15464012875702</c:v>
                </c:pt>
                <c:pt idx="4">
                  <c:v>483.83443661405198</c:v>
                </c:pt>
                <c:pt idx="5">
                  <c:v>449.676724207576</c:v>
                </c:pt>
                <c:pt idx="6">
                  <c:v>432.69691188643202</c:v>
                </c:pt>
                <c:pt idx="7">
                  <c:v>476.22930208194202</c:v>
                </c:pt>
                <c:pt idx="8">
                  <c:v>457.32231321157599</c:v>
                </c:pt>
                <c:pt idx="9">
                  <c:v>442.61121320209298</c:v>
                </c:pt>
                <c:pt idx="10">
                  <c:v>475.069880204463</c:v>
                </c:pt>
                <c:pt idx="11">
                  <c:v>446.886060935145</c:v>
                </c:pt>
                <c:pt idx="12">
                  <c:v>472.971874532931</c:v>
                </c:pt>
                <c:pt idx="13">
                  <c:v>428.86836506942899</c:v>
                </c:pt>
                <c:pt idx="14">
                  <c:v>409.83225555719599</c:v>
                </c:pt>
                <c:pt idx="15">
                  <c:v>423.72406366052002</c:v>
                </c:pt>
                <c:pt idx="16">
                  <c:v>419.00510784741903</c:v>
                </c:pt>
                <c:pt idx="17">
                  <c:v>390.45341178230899</c:v>
                </c:pt>
                <c:pt idx="18">
                  <c:v>417.78708628651901</c:v>
                </c:pt>
                <c:pt idx="19">
                  <c:v>458.08054570693099</c:v>
                </c:pt>
              </c:numCache>
            </c:numRef>
          </c:val>
          <c:smooth val="0"/>
        </c:ser>
        <c:ser>
          <c:idx val="4"/>
          <c:order val="3"/>
          <c:tx>
            <c:strRef>
              <c:f>Sheet2!$K$1</c:f>
              <c:strCache>
                <c:ptCount val="1"/>
                <c:pt idx="0">
                  <c:v>Xeksec</c:v>
                </c:pt>
              </c:strCache>
            </c:strRef>
          </c:tx>
          <c:spPr>
            <a:ln w="22225" cap="rnd">
              <a:solidFill>
                <a:schemeClr val="accent5"/>
              </a:solidFill>
            </a:ln>
            <a:effectLst>
              <a:glow rad="139700">
                <a:schemeClr val="accent5">
                  <a:satMod val="175000"/>
                  <a:alpha val="14000"/>
                </a:schemeClr>
              </a:glow>
            </a:effectLst>
          </c:spPr>
          <c:marker>
            <c:symbol val="none"/>
          </c:marker>
          <c:val>
            <c:numRef>
              <c:f>Sheet2!$K$2:$K$21</c:f>
              <c:numCache>
                <c:formatCode>General</c:formatCode>
                <c:ptCount val="20"/>
                <c:pt idx="0">
                  <c:v>1519.58947810732</c:v>
                </c:pt>
                <c:pt idx="1">
                  <c:v>1379.46881303333</c:v>
                </c:pt>
                <c:pt idx="2">
                  <c:v>1247.35632635297</c:v>
                </c:pt>
                <c:pt idx="3">
                  <c:v>1272.7484330750101</c:v>
                </c:pt>
                <c:pt idx="4">
                  <c:v>1360.4677967129501</c:v>
                </c:pt>
                <c:pt idx="5">
                  <c:v>1442.21547064475</c:v>
                </c:pt>
                <c:pt idx="6">
                  <c:v>1405.8384401672899</c:v>
                </c:pt>
                <c:pt idx="7">
                  <c:v>1519.65580181673</c:v>
                </c:pt>
                <c:pt idx="8">
                  <c:v>1500.69010151975</c:v>
                </c:pt>
                <c:pt idx="9">
                  <c:v>1355.40585123238</c:v>
                </c:pt>
                <c:pt idx="10">
                  <c:v>1380.95612382529</c:v>
                </c:pt>
                <c:pt idx="11">
                  <c:v>1511.7004833102999</c:v>
                </c:pt>
                <c:pt idx="12">
                  <c:v>1337.7405961280999</c:v>
                </c:pt>
                <c:pt idx="13">
                  <c:v>1356.84478656743</c:v>
                </c:pt>
                <c:pt idx="14">
                  <c:v>1258.5003834005499</c:v>
                </c:pt>
                <c:pt idx="15">
                  <c:v>1198.1326620601601</c:v>
                </c:pt>
                <c:pt idx="16">
                  <c:v>1294.69489328697</c:v>
                </c:pt>
                <c:pt idx="17">
                  <c:v>1208.75305478417</c:v>
                </c:pt>
                <c:pt idx="18">
                  <c:v>1235.03647308063</c:v>
                </c:pt>
                <c:pt idx="19">
                  <c:v>1261.7704553988899</c:v>
                </c:pt>
              </c:numCache>
            </c:numRef>
          </c:val>
          <c:smooth val="0"/>
        </c:ser>
        <c:ser>
          <c:idx val="5"/>
          <c:order val="4"/>
          <c:tx>
            <c:strRef>
              <c:f>Sheet2!$L$1</c:f>
              <c:strCache>
                <c:ptCount val="1"/>
                <c:pt idx="0">
                  <c:v>ExploitIN</c:v>
                </c:pt>
              </c:strCache>
            </c:strRef>
          </c:tx>
          <c:spPr>
            <a:ln w="22225" cap="rnd">
              <a:solidFill>
                <a:schemeClr val="accent6"/>
              </a:solidFill>
            </a:ln>
            <a:effectLst>
              <a:glow rad="139700">
                <a:schemeClr val="accent6">
                  <a:satMod val="175000"/>
                  <a:alpha val="14000"/>
                </a:schemeClr>
              </a:glow>
            </a:effectLst>
          </c:spPr>
          <c:marker>
            <c:symbol val="none"/>
          </c:marker>
          <c:val>
            <c:numRef>
              <c:f>Sheet2!$L$2:$L$21</c:f>
              <c:numCache>
                <c:formatCode>General</c:formatCode>
                <c:ptCount val="20"/>
                <c:pt idx="0">
                  <c:v>2409.2679042639902</c:v>
                </c:pt>
                <c:pt idx="1">
                  <c:v>2067.7694362775601</c:v>
                </c:pt>
                <c:pt idx="2">
                  <c:v>1714.6615257071501</c:v>
                </c:pt>
                <c:pt idx="3">
                  <c:v>1639.3196958170099</c:v>
                </c:pt>
                <c:pt idx="4">
                  <c:v>1725.35567318367</c:v>
                </c:pt>
                <c:pt idx="5">
                  <c:v>1803.4866325467899</c:v>
                </c:pt>
                <c:pt idx="6">
                  <c:v>1831.52842349453</c:v>
                </c:pt>
                <c:pt idx="7">
                  <c:v>1580.21489797656</c:v>
                </c:pt>
                <c:pt idx="8">
                  <c:v>1706.64854064576</c:v>
                </c:pt>
                <c:pt idx="9">
                  <c:v>1571.9269987166799</c:v>
                </c:pt>
                <c:pt idx="10">
                  <c:v>1636.1944109363301</c:v>
                </c:pt>
                <c:pt idx="11">
                  <c:v>1820.2004047559201</c:v>
                </c:pt>
                <c:pt idx="12">
                  <c:v>1424.8338106956801</c:v>
                </c:pt>
                <c:pt idx="13">
                  <c:v>1715.09452003098</c:v>
                </c:pt>
                <c:pt idx="14">
                  <c:v>1655.08714432016</c:v>
                </c:pt>
                <c:pt idx="15">
                  <c:v>1525.4213439815201</c:v>
                </c:pt>
                <c:pt idx="16">
                  <c:v>1461.92488114039</c:v>
                </c:pt>
                <c:pt idx="17">
                  <c:v>1548.5616944465301</c:v>
                </c:pt>
                <c:pt idx="18">
                  <c:v>1495.0421206823301</c:v>
                </c:pt>
                <c:pt idx="19">
                  <c:v>1731.3334702176301</c:v>
                </c:pt>
              </c:numCache>
            </c:numRef>
          </c:val>
          <c:smooth val="0"/>
        </c:ser>
        <c:ser>
          <c:idx val="6"/>
          <c:order val="5"/>
          <c:tx>
            <c:strRef>
              <c:f>Sheet2!$M$1</c:f>
              <c:strCache>
                <c:ptCount val="1"/>
                <c:pt idx="0">
                  <c:v>Opensc</c:v>
                </c:pt>
              </c:strCache>
            </c:strRef>
          </c:tx>
          <c:spPr>
            <a:ln w="22225" cap="rnd">
              <a:solidFill>
                <a:schemeClr val="accent1">
                  <a:lumMod val="60000"/>
                </a:schemeClr>
              </a:solidFill>
            </a:ln>
            <a:effectLst>
              <a:glow rad="139700">
                <a:schemeClr val="accent1">
                  <a:lumMod val="60000"/>
                  <a:satMod val="175000"/>
                  <a:alpha val="14000"/>
                </a:schemeClr>
              </a:glow>
            </a:effectLst>
          </c:spPr>
          <c:marker>
            <c:symbol val="none"/>
          </c:marker>
          <c:val>
            <c:numRef>
              <c:f>Sheet2!$M$2:$M$21</c:f>
              <c:numCache>
                <c:formatCode>General</c:formatCode>
                <c:ptCount val="20"/>
                <c:pt idx="0">
                  <c:v>12818.577265444301</c:v>
                </c:pt>
                <c:pt idx="1">
                  <c:v>9396.1536841497891</c:v>
                </c:pt>
                <c:pt idx="2">
                  <c:v>8845.1331803191006</c:v>
                </c:pt>
                <c:pt idx="3">
                  <c:v>7753.91733544824</c:v>
                </c:pt>
                <c:pt idx="4">
                  <c:v>7028.4450879445903</c:v>
                </c:pt>
                <c:pt idx="5">
                  <c:v>7085.6437234108198</c:v>
                </c:pt>
                <c:pt idx="6">
                  <c:v>7076.9462532059097</c:v>
                </c:pt>
                <c:pt idx="7">
                  <c:v>6326.2661332691296</c:v>
                </c:pt>
                <c:pt idx="8">
                  <c:v>6398.2675286935</c:v>
                </c:pt>
                <c:pt idx="9">
                  <c:v>6014.3654952983698</c:v>
                </c:pt>
                <c:pt idx="10">
                  <c:v>6041.2206573536096</c:v>
                </c:pt>
                <c:pt idx="11">
                  <c:v>5485.4152011945598</c:v>
                </c:pt>
                <c:pt idx="12">
                  <c:v>5459.0109775672499</c:v>
                </c:pt>
                <c:pt idx="13">
                  <c:v>5388.8598968257802</c:v>
                </c:pt>
                <c:pt idx="14">
                  <c:v>5185.9776956981796</c:v>
                </c:pt>
                <c:pt idx="15">
                  <c:v>5479.6014949218797</c:v>
                </c:pt>
                <c:pt idx="16">
                  <c:v>5498.4656219588796</c:v>
                </c:pt>
                <c:pt idx="17">
                  <c:v>5097.7669556229803</c:v>
                </c:pt>
                <c:pt idx="18">
                  <c:v>4866.8384688316901</c:v>
                </c:pt>
                <c:pt idx="19">
                  <c:v>5329.2646216714002</c:v>
                </c:pt>
              </c:numCache>
            </c:numRef>
          </c:val>
          <c:smooth val="0"/>
        </c:ser>
        <c:ser>
          <c:idx val="8"/>
          <c:order val="6"/>
          <c:tx>
            <c:strRef>
              <c:f>Sheet2!$O$1</c:f>
              <c:strCache>
                <c:ptCount val="1"/>
                <c:pt idx="0">
                  <c:v>DamageLab</c:v>
                </c:pt>
              </c:strCache>
            </c:strRef>
          </c:tx>
          <c:spPr>
            <a:ln w="22225" cap="rnd">
              <a:solidFill>
                <a:srgbClr val="002060"/>
              </a:solidFill>
            </a:ln>
            <a:effectLst>
              <a:glow rad="139700">
                <a:schemeClr val="accent3">
                  <a:lumMod val="60000"/>
                  <a:satMod val="175000"/>
                  <a:alpha val="14000"/>
                </a:schemeClr>
              </a:glow>
            </a:effectLst>
          </c:spPr>
          <c:marker>
            <c:symbol val="none"/>
          </c:marker>
          <c:val>
            <c:numRef>
              <c:f>Sheet2!$O$2:$O$21</c:f>
              <c:numCache>
                <c:formatCode>General</c:formatCode>
                <c:ptCount val="20"/>
                <c:pt idx="0">
                  <c:v>503.36240794625598</c:v>
                </c:pt>
                <c:pt idx="1">
                  <c:v>698.27754906886196</c:v>
                </c:pt>
                <c:pt idx="2">
                  <c:v>620.57703542543095</c:v>
                </c:pt>
                <c:pt idx="3">
                  <c:v>675.66814209814902</c:v>
                </c:pt>
                <c:pt idx="4">
                  <c:v>750.44035962642999</c:v>
                </c:pt>
                <c:pt idx="5">
                  <c:v>861.85633475479801</c:v>
                </c:pt>
                <c:pt idx="6">
                  <c:v>674.91503629381805</c:v>
                </c:pt>
                <c:pt idx="7">
                  <c:v>658.40688823375001</c:v>
                </c:pt>
                <c:pt idx="8">
                  <c:v>712.08296357315601</c:v>
                </c:pt>
                <c:pt idx="9">
                  <c:v>598.90081773581505</c:v>
                </c:pt>
                <c:pt idx="10">
                  <c:v>523.97758594867105</c:v>
                </c:pt>
                <c:pt idx="11">
                  <c:v>440.77164823502</c:v>
                </c:pt>
                <c:pt idx="12">
                  <c:v>512.18977769949299</c:v>
                </c:pt>
                <c:pt idx="13">
                  <c:v>484.50596874241802</c:v>
                </c:pt>
                <c:pt idx="14">
                  <c:v>473.155863985373</c:v>
                </c:pt>
                <c:pt idx="15">
                  <c:v>488.96187056794099</c:v>
                </c:pt>
                <c:pt idx="16">
                  <c:v>453.24078717447702</c:v>
                </c:pt>
                <c:pt idx="17">
                  <c:v>547.47921932765405</c:v>
                </c:pt>
                <c:pt idx="18">
                  <c:v>538.02426520201504</c:v>
                </c:pt>
                <c:pt idx="19">
                  <c:v>461.14650224007698</c:v>
                </c:pt>
              </c:numCache>
            </c:numRef>
          </c:val>
          <c:smooth val="0"/>
        </c:ser>
        <c:dLbls>
          <c:showLegendKey val="0"/>
          <c:showVal val="0"/>
          <c:showCatName val="0"/>
          <c:showSerName val="0"/>
          <c:showPercent val="0"/>
          <c:showBubbleSize val="0"/>
        </c:dLbls>
        <c:smooth val="0"/>
        <c:axId val="397829376"/>
        <c:axId val="397828984"/>
      </c:lineChart>
      <c:catAx>
        <c:axId val="397829376"/>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US" dirty="0" smtClean="0"/>
                  <a:t>Topic Number</a:t>
                </a:r>
                <a:endParaRPr lang="en-US" dirty="0"/>
              </a:p>
            </c:rich>
          </c:tx>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397828984"/>
        <c:crosses val="autoZero"/>
        <c:auto val="1"/>
        <c:lblAlgn val="ctr"/>
        <c:lblOffset val="100"/>
        <c:noMultiLvlLbl val="0"/>
      </c:catAx>
      <c:valAx>
        <c:axId val="397828984"/>
        <c:scaling>
          <c:orientation val="minMax"/>
          <c:max val="15000"/>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US" dirty="0" smtClean="0"/>
                  <a:t>Perplexity</a:t>
                </a:r>
                <a:endParaRPr lang="en-US" dirty="0"/>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39782937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319447-EBC3-4A66-8F33-D2CAC297D61D}" type="datetimeFigureOut">
              <a:rPr lang="en-US" smtClean="0"/>
              <a:t>4/18/2016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11485A-55C3-49DC-B5FE-854D3ECAABFA}" type="slidenum">
              <a:rPr lang="en-US" smtClean="0"/>
              <a:t>‹#›</a:t>
            </a:fld>
            <a:endParaRPr lang="en-US"/>
          </a:p>
        </p:txBody>
      </p:sp>
    </p:spTree>
    <p:extLst>
      <p:ext uri="{BB962C8B-B14F-4D97-AF65-F5344CB8AC3E}">
        <p14:creationId xmlns:p14="http://schemas.microsoft.com/office/powerpoint/2010/main" val="3275392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Blei</a:t>
            </a:r>
            <a:endParaRPr lang="en-US" dirty="0"/>
          </a:p>
        </p:txBody>
      </p:sp>
      <p:sp>
        <p:nvSpPr>
          <p:cNvPr id="4" name="Slide Number Placeholder 3"/>
          <p:cNvSpPr>
            <a:spLocks noGrp="1"/>
          </p:cNvSpPr>
          <p:nvPr>
            <p:ph type="sldNum" sz="quarter" idx="10"/>
          </p:nvPr>
        </p:nvSpPr>
        <p:spPr/>
        <p:txBody>
          <a:bodyPr/>
          <a:lstStyle/>
          <a:p>
            <a:fld id="{7D11485A-55C3-49DC-B5FE-854D3ECAABFA}" type="slidenum">
              <a:rPr lang="en-US" smtClean="0"/>
              <a:t>10</a:t>
            </a:fld>
            <a:endParaRPr lang="en-US"/>
          </a:p>
        </p:txBody>
      </p:sp>
    </p:spTree>
    <p:extLst>
      <p:ext uri="{BB962C8B-B14F-4D97-AF65-F5344CB8AC3E}">
        <p14:creationId xmlns:p14="http://schemas.microsoft.com/office/powerpoint/2010/main" val="2087768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1485A-55C3-49DC-B5FE-854D3ECAABFA}" type="slidenum">
              <a:rPr lang="en-US" smtClean="0"/>
              <a:t>11</a:t>
            </a:fld>
            <a:endParaRPr lang="en-US"/>
          </a:p>
        </p:txBody>
      </p:sp>
    </p:spTree>
    <p:extLst>
      <p:ext uri="{BB962C8B-B14F-4D97-AF65-F5344CB8AC3E}">
        <p14:creationId xmlns:p14="http://schemas.microsoft.com/office/powerpoint/2010/main" val="4244894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50CB883-6CF3-6B47-9136-1F2B5A71E61B}" type="datetime1">
              <a:rPr lang="en-US" smtClean="0"/>
              <a:t>4/18/2016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869011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5A2047-B900-0F42-9991-E789F086733E}" type="datetime1">
              <a:rPr lang="en-US" smtClean="0"/>
              <a:t>4/18/2016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1537300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0D732C-EEEC-8946-AB62-3A993B56B718}" type="datetime1">
              <a:rPr lang="en-US" smtClean="0"/>
              <a:t>4/18/2016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1963775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B6F223-E2E1-0049-A0FA-C5DF0316AB93}" type="datetime1">
              <a:rPr lang="en-US" smtClean="0"/>
              <a:t>4/18/2016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789211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AC7D78-C6FF-1745-BC91-A213957AD916}" type="datetime1">
              <a:rPr lang="en-US" smtClean="0"/>
              <a:t>4/18/2016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778218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F5A21A-56F7-F34C-8753-690D093A7A56}" type="datetime1">
              <a:rPr lang="en-US" smtClean="0"/>
              <a:t>4/18/2016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2936767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B4616E-1604-6B4D-B71E-85048BE5F275}" type="datetime1">
              <a:rPr lang="en-US" smtClean="0"/>
              <a:t>4/18/2016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66091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CB94ADC-7824-8749-8050-C937677E7ED1}" type="datetime1">
              <a:rPr lang="en-US" smtClean="0"/>
              <a:t>4/18/2016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542807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14DF67-57EB-7E4F-90DC-B23CD63845DC}" type="datetime1">
              <a:rPr lang="en-US" smtClean="0"/>
              <a:t>4/18/2016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2357981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CD2E6B-612B-1741-B673-3741B351EFF5}" type="datetime1">
              <a:rPr lang="en-US" smtClean="0"/>
              <a:t>4/18/2016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1609575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28276A-0AB7-CB41-A245-3ACBD1908C8C}" type="datetime1">
              <a:rPr lang="en-US" smtClean="0"/>
              <a:t>4/18/2016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32416B-85F6-4742-84EF-E92A7D9DDF5E}" type="slidenum">
              <a:rPr lang="en-US" smtClean="0"/>
              <a:t>‹#›</a:t>
            </a:fld>
            <a:endParaRPr lang="en-US"/>
          </a:p>
        </p:txBody>
      </p:sp>
    </p:spTree>
    <p:extLst>
      <p:ext uri="{BB962C8B-B14F-4D97-AF65-F5344CB8AC3E}">
        <p14:creationId xmlns:p14="http://schemas.microsoft.com/office/powerpoint/2010/main" val="319093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3DDBBEE-A612-F642-A701-28656C135E5B}" type="datetime1">
              <a:rPr lang="en-US" smtClean="0"/>
              <a:t>4/18/2016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832416B-85F6-4742-84EF-E92A7D9DDF5E}" type="slidenum">
              <a:rPr lang="en-US" smtClean="0"/>
              <a:t>‹#›</a:t>
            </a:fld>
            <a:endParaRPr lang="en-US"/>
          </a:p>
        </p:txBody>
      </p:sp>
    </p:spTree>
    <p:extLst>
      <p:ext uri="{BB962C8B-B14F-4D97-AF65-F5344CB8AC3E}">
        <p14:creationId xmlns:p14="http://schemas.microsoft.com/office/powerpoint/2010/main" val="2890352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4.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mallet.cs.umass.edu/" TargetMode="External"/><Relationship Id="rId3" Type="http://schemas.openxmlformats.org/officeDocument/2006/relationships/hyperlink" Target="http://www.cs.cmu.edu/~chongw/slda/" TargetMode="External"/><Relationship Id="rId7" Type="http://schemas.openxmlformats.org/officeDocument/2006/relationships/hyperlink" Target="http://www.cs.princeton.edu/~blei/ctm-c/index.html" TargetMode="External"/><Relationship Id="rId2" Type="http://schemas.openxmlformats.org/officeDocument/2006/relationships/hyperlink" Target="http://www.cs.princeton.edu/~blei/lda-c/index.html" TargetMode="External"/><Relationship Id="rId1" Type="http://schemas.openxmlformats.org/officeDocument/2006/relationships/slideLayout" Target="../slideLayouts/slideLayout2.xml"/><Relationship Id="rId6" Type="http://schemas.openxmlformats.org/officeDocument/2006/relationships/hyperlink" Target="http://code.google.com/p/princeton-statistical-learning/downloads/detail?name=dtm_release-0.8.tgz" TargetMode="External"/><Relationship Id="rId5" Type="http://schemas.openxmlformats.org/officeDocument/2006/relationships/hyperlink" Target="http://code.google.com/p/tmve/" TargetMode="External"/><Relationship Id="rId4" Type="http://schemas.openxmlformats.org/officeDocument/2006/relationships/hyperlink" Target="http://cran.r-project.org/web/packages/lda/" TargetMode="External"/><Relationship Id="rId9" Type="http://schemas.openxmlformats.org/officeDocument/2006/relationships/hyperlink" Target="http://nlp.stanford.edu/downloads/tmt/tmt-0.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Topic Modeling and Latent </a:t>
            </a:r>
            <a:r>
              <a:rPr lang="en-US" dirty="0" err="1" smtClean="0"/>
              <a:t>Dirichlet</a:t>
            </a:r>
            <a:r>
              <a:rPr lang="en-US" dirty="0" smtClean="0"/>
              <a:t> </a:t>
            </a:r>
            <a:r>
              <a:rPr lang="en-US" dirty="0" smtClean="0"/>
              <a:t>Allocation</a:t>
            </a:r>
            <a:r>
              <a:rPr lang="en-US" smtClean="0"/>
              <a:t>: </a:t>
            </a:r>
            <a:br>
              <a:rPr lang="en-US" smtClean="0"/>
            </a:br>
            <a:r>
              <a:rPr lang="en-US" smtClean="0"/>
              <a:t>An Overview</a:t>
            </a:r>
            <a:endParaRPr lang="en-US" dirty="0"/>
          </a:p>
        </p:txBody>
      </p:sp>
      <p:sp>
        <p:nvSpPr>
          <p:cNvPr id="3" name="Subtitle 2"/>
          <p:cNvSpPr>
            <a:spLocks noGrp="1"/>
          </p:cNvSpPr>
          <p:nvPr>
            <p:ph type="subTitle" idx="1"/>
          </p:nvPr>
        </p:nvSpPr>
        <p:spPr/>
        <p:txBody>
          <a:bodyPr/>
          <a:lstStyle/>
          <a:p>
            <a:r>
              <a:rPr lang="en-US" dirty="0" smtClean="0"/>
              <a:t>Weifeng </a:t>
            </a:r>
            <a:r>
              <a:rPr lang="en-US" dirty="0"/>
              <a:t>Li, </a:t>
            </a:r>
            <a:r>
              <a:rPr lang="en-US" dirty="0" err="1"/>
              <a:t>Sagar</a:t>
            </a:r>
            <a:r>
              <a:rPr lang="en-US" dirty="0"/>
              <a:t> </a:t>
            </a:r>
            <a:r>
              <a:rPr lang="en-US" dirty="0" err="1"/>
              <a:t>Samtani</a:t>
            </a:r>
            <a:r>
              <a:rPr lang="en-US" dirty="0"/>
              <a:t> </a:t>
            </a:r>
            <a:r>
              <a:rPr lang="en-US" dirty="0" smtClean="0"/>
              <a:t>and </a:t>
            </a:r>
            <a:r>
              <a:rPr lang="en-US" dirty="0" err="1" smtClean="0"/>
              <a:t>Hsinchun</a:t>
            </a:r>
            <a:r>
              <a:rPr lang="en-US" dirty="0" smtClean="0"/>
              <a:t> Chen</a:t>
            </a:r>
          </a:p>
          <a:p>
            <a:r>
              <a:rPr lang="en-US" smtClean="0"/>
              <a:t>Acknowledgements: </a:t>
            </a:r>
            <a:r>
              <a:rPr lang="en-US" dirty="0" smtClean="0"/>
              <a:t>David </a:t>
            </a:r>
            <a:r>
              <a:rPr lang="en-US" dirty="0" err="1" smtClean="0"/>
              <a:t>Blei</a:t>
            </a:r>
            <a:r>
              <a:rPr lang="en-US" dirty="0" smtClean="0"/>
              <a:t>, Princeton University</a:t>
            </a:r>
          </a:p>
          <a:p>
            <a:r>
              <a:rPr lang="en-US" dirty="0" smtClean="0"/>
              <a:t>The Stanford Natural Language Processing Group</a:t>
            </a:r>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1</a:t>
            </a:fld>
            <a:endParaRPr lang="en-US"/>
          </a:p>
        </p:txBody>
      </p:sp>
    </p:spTree>
    <p:extLst>
      <p:ext uri="{BB962C8B-B14F-4D97-AF65-F5344CB8AC3E}">
        <p14:creationId xmlns:p14="http://schemas.microsoft.com/office/powerpoint/2010/main" val="2611237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3222"/>
            <a:ext cx="7886700" cy="878072"/>
          </a:xfrm>
        </p:spPr>
        <p:txBody>
          <a:bodyPr/>
          <a:lstStyle/>
          <a:p>
            <a:r>
              <a:rPr lang="en-US" dirty="0" smtClean="0"/>
              <a:t>Probabilistic Modeling Overview</a:t>
            </a:r>
            <a:endParaRPr lang="en-US" dirty="0"/>
          </a:p>
        </p:txBody>
      </p:sp>
      <p:sp>
        <p:nvSpPr>
          <p:cNvPr id="3" name="Content Placeholder 2"/>
          <p:cNvSpPr>
            <a:spLocks noGrp="1"/>
          </p:cNvSpPr>
          <p:nvPr>
            <p:ph idx="1"/>
          </p:nvPr>
        </p:nvSpPr>
        <p:spPr>
          <a:xfrm>
            <a:off x="628650" y="848914"/>
            <a:ext cx="7886700" cy="1861923"/>
          </a:xfrm>
        </p:spPr>
        <p:txBody>
          <a:bodyPr>
            <a:normAutofit fontScale="92500" lnSpcReduction="20000"/>
          </a:bodyPr>
          <a:lstStyle/>
          <a:p>
            <a:r>
              <a:rPr lang="en-US" i="1" dirty="0" smtClean="0"/>
              <a:t>Modeling</a:t>
            </a:r>
            <a:r>
              <a:rPr lang="en-US" dirty="0" smtClean="0"/>
              <a:t>: treat the data as arising from a </a:t>
            </a:r>
            <a:r>
              <a:rPr lang="en-US" i="1" dirty="0" smtClean="0"/>
              <a:t>generative process </a:t>
            </a:r>
            <a:r>
              <a:rPr lang="en-US" dirty="0" smtClean="0"/>
              <a:t>that includes hidden variables. This defines a joint distribution over both the observed and the hidden variables.</a:t>
            </a:r>
          </a:p>
          <a:p>
            <a:r>
              <a:rPr lang="en-US" i="1" dirty="0" smtClean="0"/>
              <a:t>Inference</a:t>
            </a:r>
            <a:r>
              <a:rPr lang="en-US" dirty="0" smtClean="0"/>
              <a:t>: infer the conditional distribution (</a:t>
            </a:r>
            <a:r>
              <a:rPr lang="en-US" i="1" dirty="0" smtClean="0"/>
              <a:t>posterior</a:t>
            </a:r>
            <a:r>
              <a:rPr lang="en-US" dirty="0" smtClean="0"/>
              <a:t>) of the hidden variables given the observed variables.</a:t>
            </a:r>
          </a:p>
          <a:p>
            <a:r>
              <a:rPr lang="en-US" i="1" dirty="0" smtClean="0"/>
              <a:t>Analysis</a:t>
            </a:r>
            <a:r>
              <a:rPr lang="en-US" dirty="0" smtClean="0"/>
              <a:t>: check the fit of the model; make prediction based on new data; explore the properties of the hidden variables.</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650" y="3026379"/>
            <a:ext cx="7886700" cy="3831622"/>
          </a:xfrm>
          <a:prstGeom prst="rect">
            <a:avLst/>
          </a:prstGeom>
        </p:spPr>
      </p:pic>
      <p:sp>
        <p:nvSpPr>
          <p:cNvPr id="5" name="TextBox 4"/>
          <p:cNvSpPr txBox="1"/>
          <p:nvPr/>
        </p:nvSpPr>
        <p:spPr>
          <a:xfrm>
            <a:off x="1103977" y="2710837"/>
            <a:ext cx="1077539" cy="369332"/>
          </a:xfrm>
          <a:prstGeom prst="rect">
            <a:avLst/>
          </a:prstGeom>
          <a:solidFill>
            <a:schemeClr val="bg1">
              <a:lumMod val="65000"/>
            </a:schemeClr>
          </a:solidFill>
        </p:spPr>
        <p:txBody>
          <a:bodyPr wrap="none" rtlCol="0">
            <a:spAutoFit/>
          </a:bodyPr>
          <a:lstStyle/>
          <a:p>
            <a:r>
              <a:rPr lang="en-US" dirty="0" smtClean="0"/>
              <a:t>Modeling</a:t>
            </a:r>
            <a:endParaRPr lang="en-US" dirty="0"/>
          </a:p>
        </p:txBody>
      </p:sp>
      <p:sp>
        <p:nvSpPr>
          <p:cNvPr id="6" name="TextBox 5"/>
          <p:cNvSpPr txBox="1"/>
          <p:nvPr/>
        </p:nvSpPr>
        <p:spPr>
          <a:xfrm>
            <a:off x="3861658" y="2710837"/>
            <a:ext cx="1071062" cy="369332"/>
          </a:xfrm>
          <a:prstGeom prst="rect">
            <a:avLst/>
          </a:prstGeom>
          <a:solidFill>
            <a:schemeClr val="bg1">
              <a:lumMod val="65000"/>
            </a:schemeClr>
          </a:solidFill>
        </p:spPr>
        <p:txBody>
          <a:bodyPr wrap="none" rtlCol="0">
            <a:spAutoFit/>
          </a:bodyPr>
          <a:lstStyle/>
          <a:p>
            <a:r>
              <a:rPr lang="en-US" smtClean="0"/>
              <a:t>Inference</a:t>
            </a:r>
            <a:endParaRPr lang="en-US"/>
          </a:p>
        </p:txBody>
      </p:sp>
      <p:sp>
        <p:nvSpPr>
          <p:cNvPr id="7" name="TextBox 6"/>
          <p:cNvSpPr txBox="1"/>
          <p:nvPr/>
        </p:nvSpPr>
        <p:spPr>
          <a:xfrm>
            <a:off x="6624918" y="2710837"/>
            <a:ext cx="937629" cy="369332"/>
          </a:xfrm>
          <a:prstGeom prst="rect">
            <a:avLst/>
          </a:prstGeom>
          <a:solidFill>
            <a:schemeClr val="bg1">
              <a:lumMod val="65000"/>
            </a:schemeClr>
          </a:solidFill>
        </p:spPr>
        <p:txBody>
          <a:bodyPr wrap="none" rtlCol="0">
            <a:spAutoFit/>
          </a:bodyPr>
          <a:lstStyle/>
          <a:p>
            <a:r>
              <a:rPr lang="en-US" dirty="0" smtClean="0"/>
              <a:t>Analysis</a:t>
            </a:r>
            <a:endParaRPr lang="en-US" dirty="0"/>
          </a:p>
        </p:txBody>
      </p:sp>
      <p:cxnSp>
        <p:nvCxnSpPr>
          <p:cNvPr id="9" name="Straight Connector 8"/>
          <p:cNvCxnSpPr/>
          <p:nvPr/>
        </p:nvCxnSpPr>
        <p:spPr>
          <a:xfrm>
            <a:off x="3101789" y="2803218"/>
            <a:ext cx="0" cy="405478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692589" y="2803218"/>
            <a:ext cx="0" cy="405478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fld id="{2832416B-85F6-4742-84EF-E92A7D9DDF5E}" type="slidenum">
              <a:rPr lang="en-US" smtClean="0"/>
              <a:t>10</a:t>
            </a:fld>
            <a:endParaRPr lang="en-US"/>
          </a:p>
        </p:txBody>
      </p:sp>
    </p:spTree>
    <p:extLst>
      <p:ext uri="{BB962C8B-B14F-4D97-AF65-F5344CB8AC3E}">
        <p14:creationId xmlns:p14="http://schemas.microsoft.com/office/powerpoint/2010/main" val="1442405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 name="TextBox 34"/>
              <p:cNvSpPr txBox="1"/>
              <p:nvPr/>
            </p:nvSpPr>
            <p:spPr>
              <a:xfrm>
                <a:off x="326206" y="3837994"/>
                <a:ext cx="4526621" cy="2376035"/>
              </a:xfrm>
              <a:prstGeom prst="rect">
                <a:avLst/>
              </a:prstGeom>
              <a:noFill/>
            </p:spPr>
            <p:txBody>
              <a:bodyPr wrap="square" rtlCol="0">
                <a:spAutoFit/>
              </a:bodyPr>
              <a:lstStyle/>
              <a:p>
                <a:r>
                  <a:rPr lang="en-US" dirty="0" smtClean="0"/>
                  <a:t>For each topic </a:t>
                </a:r>
                <a14:m>
                  <m:oMath xmlns:m="http://schemas.openxmlformats.org/officeDocument/2006/math">
                    <m:r>
                      <a:rPr lang="en-US" i="1" dirty="0" smtClean="0">
                        <a:latin typeface="Cambria Math" panose="02040503050406030204" pitchFamily="18" charset="0"/>
                      </a:rPr>
                      <m:t>𝑘</m:t>
                    </m:r>
                  </m:oMath>
                </a14:m>
                <a:r>
                  <a:rPr lang="en-US" dirty="0" smtClean="0"/>
                  <a:t>,</a:t>
                </a:r>
                <a:br>
                  <a:rPr lang="en-US" dirty="0" smtClean="0"/>
                </a:br>
                <a:r>
                  <a:rPr lang="en-US" dirty="0" smtClean="0"/>
                  <a:t>draw a multinomial over words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𝐷𝑖𝑟</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𝜂</m:t>
                        </m:r>
                      </m:e>
                    </m:d>
                  </m:oMath>
                </a14:m>
                <a:endParaRPr lang="en-US" dirty="0" smtClean="0"/>
              </a:p>
              <a:p>
                <a:r>
                  <a:rPr lang="en-US" dirty="0" smtClean="0"/>
                  <a:t>For each document </a:t>
                </a:r>
                <a14:m>
                  <m:oMath xmlns:m="http://schemas.openxmlformats.org/officeDocument/2006/math">
                    <m:r>
                      <a:rPr lang="en-US" i="1" dirty="0" smtClean="0">
                        <a:latin typeface="Cambria Math" panose="02040503050406030204" pitchFamily="18" charset="0"/>
                      </a:rPr>
                      <m:t>𝑑</m:t>
                    </m:r>
                  </m:oMath>
                </a14:m>
                <a:r>
                  <a:rPr lang="en-US" dirty="0" smtClean="0"/>
                  <a:t>,</a:t>
                </a:r>
              </a:p>
              <a:p>
                <a:pPr marL="285750" indent="-285750">
                  <a:buFont typeface="Arial" panose="020B0604020202020204" pitchFamily="34" charset="0"/>
                  <a:buChar char="•"/>
                </a:pPr>
                <a:r>
                  <a:rPr lang="en-US" dirty="0" smtClean="0"/>
                  <a:t>Draw a document topic proportion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ea typeface="Cambria Math" panose="02040503050406030204" pitchFamily="18" charset="0"/>
                          </a:rPr>
                          <m:t>𝑑</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𝐷𝑖𝑟</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𝛼</m:t>
                        </m:r>
                      </m:e>
                    </m:d>
                  </m:oMath>
                </a14:m>
                <a:endParaRPr lang="en-US" dirty="0" smtClean="0"/>
              </a:p>
              <a:p>
                <a:pPr marL="285750" indent="-285750">
                  <a:buFont typeface="Arial" panose="020B0604020202020204" pitchFamily="34" charset="0"/>
                  <a:buChar char="•"/>
                </a:pPr>
                <a:r>
                  <a:rPr lang="en-US" dirty="0" smtClean="0"/>
                  <a:t>For each word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𝑛</m:t>
                        </m:r>
                      </m:sub>
                    </m:sSub>
                  </m:oMath>
                </a14:m>
                <a:r>
                  <a:rPr lang="en-US" dirty="0" smtClean="0"/>
                  <a:t>:</a:t>
                </a:r>
              </a:p>
              <a:p>
                <a:pPr marL="742950" lvl="1" indent="-285750">
                  <a:buFont typeface="Arial" panose="020B0604020202020204" pitchFamily="34" charset="0"/>
                  <a:buChar char="•"/>
                </a:pPr>
                <a:r>
                  <a:rPr lang="en-US" dirty="0" smtClean="0"/>
                  <a:t>Draw a topic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𝑀𝑢𝑙𝑡𝑖</m:t>
                    </m:r>
                    <m:d>
                      <m:dPr>
                        <m:ctrlPr>
                          <a:rPr lang="en-US" b="0" i="1" smtClean="0">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ea typeface="Cambria Math" panose="02040503050406030204" pitchFamily="18" charset="0"/>
                              </a:rPr>
                              <m:t>𝑑</m:t>
                            </m:r>
                          </m:sub>
                        </m:sSub>
                      </m:e>
                    </m:d>
                  </m:oMath>
                </a14:m>
                <a:endParaRPr lang="en-US" dirty="0" smtClean="0"/>
              </a:p>
              <a:p>
                <a:pPr marL="742950" lvl="1" indent="-285750">
                  <a:buFont typeface="Arial" panose="020B0604020202020204" pitchFamily="34" charset="0"/>
                  <a:buChar char="•"/>
                </a:pPr>
                <a:r>
                  <a:rPr lang="en-US" dirty="0" smtClean="0"/>
                  <a:t>Draw a word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𝑑</m:t>
                        </m:r>
                        <m:r>
                          <a:rPr lang="en-US" i="1">
                            <a:latin typeface="Cambria Math" panose="02040503050406030204" pitchFamily="18" charset="0"/>
                          </a:rPr>
                          <m:t>,</m:t>
                        </m:r>
                        <m:r>
                          <a:rPr lang="en-US" i="1">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𝑀𝑢𝑙𝑡𝑖</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sub>
                        </m:sSub>
                      </m:sub>
                    </m:sSub>
                    <m:r>
                      <a:rPr lang="en-US" b="0" i="1" smtClean="0">
                        <a:latin typeface="Cambria Math" panose="02040503050406030204" pitchFamily="18" charset="0"/>
                      </a:rPr>
                      <m:t>)</m:t>
                    </m:r>
                  </m:oMath>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326206" y="3837994"/>
                <a:ext cx="4526621" cy="2376035"/>
              </a:xfrm>
              <a:prstGeom prst="rect">
                <a:avLst/>
              </a:prstGeom>
              <a:blipFill rotWithShape="0">
                <a:blip r:embed="rId3"/>
                <a:stretch>
                  <a:fillRect l="-1213" t="-1542" b="-179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0181" y="3328289"/>
            <a:ext cx="4179532" cy="3529711"/>
          </a:xfrm>
          <a:prstGeom prst="rect">
            <a:avLst/>
          </a:prstGeom>
        </p:spPr>
      </p:pic>
      <p:sp>
        <p:nvSpPr>
          <p:cNvPr id="2" name="Title 1"/>
          <p:cNvSpPr>
            <a:spLocks noGrp="1"/>
          </p:cNvSpPr>
          <p:nvPr>
            <p:ph type="title"/>
          </p:nvPr>
        </p:nvSpPr>
        <p:spPr>
          <a:xfrm>
            <a:off x="628650" y="-15874"/>
            <a:ext cx="7886700" cy="1325563"/>
          </a:xfrm>
        </p:spPr>
        <p:txBody>
          <a:bodyPr/>
          <a:lstStyle/>
          <a:p>
            <a:r>
              <a:rPr lang="en-US" dirty="0"/>
              <a:t>Latent </a:t>
            </a:r>
            <a:r>
              <a:rPr lang="en-US" dirty="0" err="1"/>
              <a:t>Dirichlet</a:t>
            </a:r>
            <a:r>
              <a:rPr lang="en-US" dirty="0"/>
              <a:t> </a:t>
            </a:r>
            <a:r>
              <a:rPr lang="en-US" dirty="0" smtClean="0"/>
              <a:t>Allocation: Assumptions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910548"/>
                <a:ext cx="7886700" cy="2556623"/>
              </a:xfrm>
            </p:spPr>
            <p:txBody>
              <a:bodyPr>
                <a:normAutofit lnSpcReduction="10000"/>
              </a:bodyPr>
              <a:lstStyle/>
              <a:p>
                <a:r>
                  <a:rPr lang="en-US" dirty="0" smtClean="0"/>
                  <a:t>LDA is a generative Bayesian model for topic modeling, which is built on the following assumptions:</a:t>
                </a:r>
              </a:p>
              <a:p>
                <a:r>
                  <a:rPr lang="en-US" dirty="0" smtClean="0"/>
                  <a:t>Assumptions on all variables:</a:t>
                </a:r>
              </a:p>
              <a:p>
                <a:pPr lvl="1"/>
                <a:r>
                  <a:rPr lang="en-US" i="1" dirty="0" smtClean="0"/>
                  <a:t>Word</a:t>
                </a:r>
                <a:r>
                  <a:rPr lang="en-US" dirty="0" smtClean="0"/>
                  <a:t>: the basic unit of discrete data</a:t>
                </a:r>
              </a:p>
              <a:p>
                <a:pPr lvl="1"/>
                <a:r>
                  <a:rPr lang="en-US" i="1" dirty="0" smtClean="0"/>
                  <a:t>Document</a:t>
                </a:r>
                <a:r>
                  <a:rPr lang="en-US" dirty="0" smtClean="0"/>
                  <a:t>: a collection of words (</a:t>
                </a:r>
                <a:r>
                  <a:rPr lang="en-US" i="1" dirty="0" smtClean="0"/>
                  <a:t>exchangeability</a:t>
                </a:r>
                <a:r>
                  <a:rPr lang="en-US" dirty="0" smtClean="0"/>
                  <a:t> assumption)</a:t>
                </a:r>
              </a:p>
              <a:p>
                <a:pPr lvl="1"/>
                <a:r>
                  <a:rPr lang="en-US" i="1" dirty="0" smtClean="0"/>
                  <a:t>Corpus</a:t>
                </a:r>
                <a:r>
                  <a:rPr lang="en-US" dirty="0" smtClean="0"/>
                  <a:t>: a collection of documents</a:t>
                </a:r>
              </a:p>
              <a:p>
                <a:pPr lvl="1"/>
                <a:r>
                  <a:rPr lang="en-US" i="1" dirty="0" smtClean="0"/>
                  <a:t>Topic</a:t>
                </a:r>
                <a:r>
                  <a:rPr lang="en-US" dirty="0" smtClean="0"/>
                  <a:t> (hidden): a distribution over words &amp; the number of topics </a:t>
                </a:r>
                <a14:m>
                  <m:oMath xmlns:m="http://schemas.openxmlformats.org/officeDocument/2006/math">
                    <m:r>
                      <a:rPr lang="en-US" i="1" dirty="0" smtClean="0">
                        <a:latin typeface="Cambria Math" panose="02040503050406030204" pitchFamily="18" charset="0"/>
                      </a:rPr>
                      <m:t>𝐾</m:t>
                    </m:r>
                  </m:oMath>
                </a14:m>
                <a:r>
                  <a:rPr lang="en-US" dirty="0" smtClean="0"/>
                  <a:t> is known.</a:t>
                </a:r>
              </a:p>
              <a:p>
                <a:r>
                  <a:rPr lang="en-US" dirty="0" smtClean="0"/>
                  <a:t>Assumptions on how texts are generated:</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910548"/>
                <a:ext cx="7886700" cy="2556623"/>
              </a:xfrm>
              <a:blipFill rotWithShape="0">
                <a:blip r:embed="rId5"/>
                <a:stretch>
                  <a:fillRect l="-773" t="-3571" r="-7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832416B-85F6-4742-84EF-E92A7D9DDF5E}" type="slidenum">
              <a:rPr lang="en-US" smtClean="0"/>
              <a:t>11</a:t>
            </a:fld>
            <a:endParaRPr lang="en-US"/>
          </a:p>
        </p:txBody>
      </p:sp>
      <p:sp>
        <p:nvSpPr>
          <p:cNvPr id="7" name="Rectangle 6"/>
          <p:cNvSpPr/>
          <p:nvPr/>
        </p:nvSpPr>
        <p:spPr>
          <a:xfrm>
            <a:off x="399494" y="3944863"/>
            <a:ext cx="4060979" cy="4997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840181" y="3467171"/>
            <a:ext cx="1473875" cy="325430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81176" y="4728644"/>
            <a:ext cx="3277532" cy="57601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693763" y="4572000"/>
            <a:ext cx="355108" cy="913771"/>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84927" y="5575177"/>
            <a:ext cx="2873781" cy="243768"/>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211845" y="4808479"/>
            <a:ext cx="95070" cy="14562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763557" y="4808479"/>
            <a:ext cx="95070" cy="14562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448273" y="4989809"/>
            <a:ext cx="98165" cy="15036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839029" y="4992314"/>
            <a:ext cx="98165" cy="15036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238755" y="4989809"/>
            <a:ext cx="98165" cy="15036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817420" y="4989809"/>
            <a:ext cx="98165" cy="15036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450213" y="5174704"/>
            <a:ext cx="95070" cy="14562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930344" y="5170779"/>
            <a:ext cx="95070" cy="14562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084927" y="5840714"/>
            <a:ext cx="3140843" cy="331297"/>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787570" y="4881289"/>
            <a:ext cx="451186" cy="108520"/>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479887" y="4881289"/>
            <a:ext cx="283670" cy="108520"/>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132936" y="5041539"/>
            <a:ext cx="315336" cy="98632"/>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600301" y="5034156"/>
            <a:ext cx="238727" cy="136623"/>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983800" y="5026012"/>
            <a:ext cx="238727" cy="136623"/>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382995" y="5026012"/>
            <a:ext cx="434425" cy="144767"/>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140187" y="5205312"/>
            <a:ext cx="308085" cy="149546"/>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576330" y="5212622"/>
            <a:ext cx="370295" cy="139128"/>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018408" y="3259830"/>
            <a:ext cx="1677879" cy="48101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tx1"/>
                </a:solidFill>
              </a:rPr>
              <a:t>Dirichlet</a:t>
            </a:r>
            <a:r>
              <a:rPr lang="en-US" sz="1400" dirty="0" smtClean="0">
                <a:solidFill>
                  <a:schemeClr val="tx1"/>
                </a:solidFill>
              </a:rPr>
              <a:t> Dist.</a:t>
            </a:r>
            <a:br>
              <a:rPr lang="en-US" sz="1400" dirty="0" smtClean="0">
                <a:solidFill>
                  <a:schemeClr val="tx1"/>
                </a:solidFill>
              </a:rPr>
            </a:br>
            <a:r>
              <a:rPr lang="en-US" sz="1400" dirty="0" smtClean="0">
                <a:solidFill>
                  <a:schemeClr val="tx1"/>
                </a:solidFill>
              </a:rPr>
              <a:t>(next slide)</a:t>
            </a:r>
            <a:endParaRPr lang="en-US" sz="1400" dirty="0">
              <a:solidFill>
                <a:schemeClr val="tx1"/>
              </a:solidFill>
            </a:endParaRPr>
          </a:p>
        </p:txBody>
      </p:sp>
      <p:cxnSp>
        <p:nvCxnSpPr>
          <p:cNvPr id="31" name="Straight Arrow Connector 30"/>
          <p:cNvCxnSpPr>
            <a:stCxn id="29" idx="2"/>
          </p:cNvCxnSpPr>
          <p:nvPr/>
        </p:nvCxnSpPr>
        <p:spPr>
          <a:xfrm>
            <a:off x="3857348" y="3740845"/>
            <a:ext cx="4439" cy="467171"/>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109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Dirichlet</a:t>
            </a:r>
            <a:r>
              <a:rPr lang="en-US" dirty="0"/>
              <a:t>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A family of continuous multivariate probability distributions parameterized by a vector </a:t>
                </a:r>
                <a14:m>
                  <m:oMath xmlns:m="http://schemas.openxmlformats.org/officeDocument/2006/math">
                    <m:r>
                      <a:rPr lang="en-US" b="1" i="1" smtClean="0">
                        <a:latin typeface="Cambria Math" panose="02040503050406030204" pitchFamily="18" charset="0"/>
                        <a:ea typeface="Cambria Math" panose="02040503050406030204" pitchFamily="18" charset="0"/>
                      </a:rPr>
                      <m:t>𝜶</m:t>
                    </m:r>
                  </m:oMath>
                </a14:m>
                <a:r>
                  <a:rPr lang="en-US" dirty="0" smtClean="0"/>
                  <a:t> of positive reals.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altLang="en-US" b="1" i="1" dirty="0">
                              <a:latin typeface="Cambria Math" panose="02040503050406030204" pitchFamily="18" charset="0"/>
                              <a:ea typeface="Cambria Math" panose="02040503050406030204" pitchFamily="18" charset="0"/>
                            </a:rPr>
                            <m:t>𝜽</m:t>
                          </m:r>
                        </m:e>
                        <m:e>
                          <m:r>
                            <a:rPr lang="en-US" b="1" i="1">
                              <a:latin typeface="Cambria Math" panose="02040503050406030204" pitchFamily="18" charset="0"/>
                              <a:ea typeface="Cambria Math" panose="02040503050406030204" pitchFamily="18" charset="0"/>
                            </a:rPr>
                            <m:t>𝜶</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nary>
                            <m:naryPr>
                              <m:chr m:val="∑"/>
                              <m:limLoc m:val="subSup"/>
                              <m:supHide m:val="on"/>
                              <m:ctrlPr>
                                <a:rPr lang="en-US" b="0" i="1" smtClean="0">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𝑘</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𝑘</m:t>
                                  </m:r>
                                </m:sub>
                              </m:sSub>
                            </m:e>
                          </m:nary>
                          <m:r>
                            <a:rPr lang="en-US" b="0" i="1" smtClean="0">
                              <a:latin typeface="Cambria Math" panose="02040503050406030204" pitchFamily="18" charset="0"/>
                              <a:ea typeface="Cambria Math" panose="02040503050406030204" pitchFamily="18" charset="0"/>
                            </a:rPr>
                            <m:t>)</m:t>
                          </m:r>
                        </m:num>
                        <m:den>
                          <m:nary>
                            <m:naryPr>
                              <m:chr m:val="∏"/>
                              <m:limLoc m:val="subSup"/>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e>
                          </m:nary>
                        </m:den>
                      </m:f>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𝑘</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𝑘</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𝑘</m:t>
                                  </m:r>
                                </m:sub>
                              </m:sSub>
                              <m:r>
                                <a:rPr lang="en-US" b="0" i="1" smtClean="0">
                                  <a:latin typeface="Cambria Math" panose="02040503050406030204" pitchFamily="18" charset="0"/>
                                </a:rPr>
                                <m:t>−1</m:t>
                              </m:r>
                            </m:sup>
                          </m:sSubSup>
                        </m:e>
                      </m:nary>
                    </m:oMath>
                  </m:oMathPara>
                </a14:m>
                <a:endParaRPr lang="en-US" dirty="0" smtClean="0"/>
              </a:p>
              <a:p>
                <a:endParaRPr lang="en-US" dirty="0" smtClean="0"/>
              </a:p>
              <a:p>
                <a:r>
                  <a:rPr lang="en-US" dirty="0" smtClean="0"/>
                  <a:t>A</a:t>
                </a:r>
                <a:r>
                  <a:rPr lang="en-US" altLang="en-US" dirty="0" smtClean="0"/>
                  <a:t> </a:t>
                </a:r>
                <a:r>
                  <a:rPr lang="en-US" altLang="en-US" i="1" dirty="0"/>
                  <a:t>K</a:t>
                </a:r>
                <a:r>
                  <a:rPr lang="en-US" altLang="en-US" dirty="0"/>
                  <a:t>-dimensional </a:t>
                </a:r>
                <a:r>
                  <a:rPr lang="en-US" altLang="en-US" dirty="0" err="1"/>
                  <a:t>Dirichlet</a:t>
                </a:r>
                <a:r>
                  <a:rPr lang="en-US" altLang="en-US" dirty="0"/>
                  <a:t> random variable </a:t>
                </a:r>
                <a14:m>
                  <m:oMath xmlns:m="http://schemas.openxmlformats.org/officeDocument/2006/math">
                    <m:r>
                      <a:rPr lang="en-US" altLang="en-US" b="1" i="1" dirty="0" smtClean="0">
                        <a:latin typeface="Cambria Math" panose="02040503050406030204" pitchFamily="18" charset="0"/>
                        <a:ea typeface="Cambria Math" panose="02040503050406030204" pitchFamily="18" charset="0"/>
                      </a:rPr>
                      <m:t>𝜽</m:t>
                    </m:r>
                  </m:oMath>
                </a14:m>
                <a:r>
                  <a:rPr lang="en-US" altLang="en-US" dirty="0"/>
                  <a:t> has the following properties</a:t>
                </a:r>
              </a:p>
              <a:p>
                <a:pPr lvl="1"/>
                <a14:m>
                  <m:oMath xmlns:m="http://schemas.openxmlformats.org/officeDocument/2006/math">
                    <m:r>
                      <a:rPr lang="en-US" altLang="en-US" b="1" i="1" dirty="0">
                        <a:latin typeface="Cambria Math" panose="02040503050406030204" pitchFamily="18" charset="0"/>
                        <a:ea typeface="Cambria Math" panose="02040503050406030204" pitchFamily="18" charset="0"/>
                      </a:rPr>
                      <m:t>𝜽</m:t>
                    </m:r>
                  </m:oMath>
                </a14:m>
                <a:r>
                  <a:rPr lang="en-US" altLang="en-US" dirty="0" smtClean="0"/>
                  <a:t> </a:t>
                </a:r>
                <a:r>
                  <a:rPr lang="en-US" altLang="en-US" dirty="0"/>
                  <a:t>is a</a:t>
                </a:r>
                <a:r>
                  <a:rPr lang="en-US" altLang="en-US" i="1" dirty="0"/>
                  <a:t> K</a:t>
                </a:r>
                <a:r>
                  <a:rPr lang="en-US" altLang="en-US" dirty="0"/>
                  <a:t>-dimensional vector:</a:t>
                </a:r>
                <a:r>
                  <a:rPr lang="en-US" altLang="en-US" dirty="0" smtClean="0"/>
                  <a:t> </a:t>
                </a:r>
                <a14:m>
                  <m:oMath xmlns:m="http://schemas.openxmlformats.org/officeDocument/2006/math">
                    <m:r>
                      <a:rPr lang="en-US" altLang="en-US" b="1" i="1" dirty="0">
                        <a:latin typeface="Cambria Math" panose="02040503050406030204" pitchFamily="18" charset="0"/>
                        <a:ea typeface="Cambria Math" panose="02040503050406030204" pitchFamily="18" charset="0"/>
                      </a:rPr>
                      <m:t>𝜽</m:t>
                    </m:r>
                    <m:r>
                      <a:rPr lang="en-US" altLang="en-US" i="1">
                        <a:latin typeface="Cambria Math" panose="02040503050406030204" pitchFamily="18" charset="0"/>
                      </a:rPr>
                      <m:t>=</m:t>
                    </m:r>
                    <m:d>
                      <m:dPr>
                        <m:begChr m:val="{"/>
                        <m:endChr m:val="}"/>
                        <m:ctrlPr>
                          <a:rPr lang="en-US" altLang="en-US" i="1">
                            <a:latin typeface="Cambria Math" panose="02040503050406030204" pitchFamily="18" charset="0"/>
                          </a:rPr>
                        </m:ctrlPr>
                      </m:dPr>
                      <m:e>
                        <m:sSub>
                          <m:sSubPr>
                            <m:ctrlPr>
                              <a:rPr lang="en-US" altLang="en-US" i="1">
                                <a:latin typeface="Cambria Math" panose="02040503050406030204" pitchFamily="18" charset="0"/>
                              </a:rPr>
                            </m:ctrlPr>
                          </m:sSubPr>
                          <m:e>
                            <m:r>
                              <a:rPr lang="en-US" altLang="en-US" i="1">
                                <a:latin typeface="Cambria Math" panose="02040503050406030204" pitchFamily="18" charset="0"/>
                              </a:rPr>
                              <m:t>𝜃</m:t>
                            </m:r>
                          </m:e>
                          <m:sub>
                            <m:r>
                              <a:rPr lang="en-US" altLang="en-US" i="1">
                                <a:latin typeface="Cambria Math" panose="02040503050406030204" pitchFamily="18" charset="0"/>
                              </a:rPr>
                              <m:t>1</m:t>
                            </m:r>
                          </m:sub>
                        </m:sSub>
                        <m:r>
                          <a:rPr lang="en-US" altLang="en-US" i="1">
                            <a:latin typeface="Cambria Math" panose="02040503050406030204" pitchFamily="18" charset="0"/>
                          </a:rPr>
                          <m:t>,</m:t>
                        </m:r>
                        <m:sSub>
                          <m:sSubPr>
                            <m:ctrlPr>
                              <a:rPr lang="en-US" altLang="en-US" i="1">
                                <a:latin typeface="Cambria Math" panose="02040503050406030204" pitchFamily="18" charset="0"/>
                              </a:rPr>
                            </m:ctrlPr>
                          </m:sSubPr>
                          <m:e>
                            <m:r>
                              <a:rPr lang="en-US" altLang="en-US" i="1">
                                <a:latin typeface="Cambria Math" panose="02040503050406030204" pitchFamily="18" charset="0"/>
                              </a:rPr>
                              <m:t>𝜃</m:t>
                            </m:r>
                          </m:e>
                          <m:sub>
                            <m:r>
                              <a:rPr lang="en-US" altLang="en-US" i="1">
                                <a:latin typeface="Cambria Math" panose="02040503050406030204" pitchFamily="18" charset="0"/>
                              </a:rPr>
                              <m:t>2</m:t>
                            </m:r>
                          </m:sub>
                        </m:sSub>
                        <m:r>
                          <a:rPr lang="en-US" altLang="en-US" i="1">
                            <a:latin typeface="Cambria Math" panose="02040503050406030204" pitchFamily="18" charset="0"/>
                          </a:rPr>
                          <m:t>,…,</m:t>
                        </m:r>
                        <m:sSub>
                          <m:sSubPr>
                            <m:ctrlPr>
                              <a:rPr lang="en-US" altLang="en-US" i="1">
                                <a:latin typeface="Cambria Math" panose="02040503050406030204" pitchFamily="18" charset="0"/>
                              </a:rPr>
                            </m:ctrlPr>
                          </m:sSubPr>
                          <m:e>
                            <m:r>
                              <a:rPr lang="en-US" altLang="en-US" i="1">
                                <a:latin typeface="Cambria Math" panose="02040503050406030204" pitchFamily="18" charset="0"/>
                              </a:rPr>
                              <m:t>𝜃</m:t>
                            </m:r>
                          </m:e>
                          <m:sub>
                            <m:r>
                              <a:rPr lang="en-US" altLang="en-US" i="1">
                                <a:latin typeface="Cambria Math" panose="02040503050406030204" pitchFamily="18" charset="0"/>
                              </a:rPr>
                              <m:t>𝐾</m:t>
                            </m:r>
                          </m:sub>
                        </m:sSub>
                      </m:e>
                    </m:d>
                    <m:r>
                      <a:rPr lang="en-US" altLang="en-US" i="1">
                        <a:latin typeface="Cambria Math" panose="02040503050406030204" pitchFamily="18" charset="0"/>
                      </a:rPr>
                      <m:t>, </m:t>
                    </m:r>
                    <m:sSub>
                      <m:sSubPr>
                        <m:ctrlPr>
                          <a:rPr lang="en-US" altLang="en-US" i="1">
                            <a:latin typeface="Cambria Math" panose="02040503050406030204" pitchFamily="18" charset="0"/>
                          </a:rPr>
                        </m:ctrlPr>
                      </m:sSubPr>
                      <m:e>
                        <m:r>
                          <a:rPr lang="en-US" altLang="en-US" i="1">
                            <a:latin typeface="Cambria Math" panose="02040503050406030204" pitchFamily="18" charset="0"/>
                          </a:rPr>
                          <m:t>𝑥</m:t>
                        </m:r>
                      </m:e>
                      <m:sub>
                        <m:r>
                          <a:rPr lang="en-US" altLang="en-US" i="1">
                            <a:latin typeface="Cambria Math" panose="02040503050406030204" pitchFamily="18" charset="0"/>
                          </a:rPr>
                          <m:t>𝑘</m:t>
                        </m:r>
                      </m:sub>
                    </m:sSub>
                    <m:r>
                      <a:rPr lang="en-US" altLang="en-US" i="1">
                        <a:latin typeface="Cambria Math" panose="02040503050406030204" pitchFamily="18" charset="0"/>
                        <a:ea typeface="Cambria Math" panose="02040503050406030204" pitchFamily="18" charset="0"/>
                      </a:rPr>
                      <m:t>𝜖</m:t>
                    </m:r>
                    <m:r>
                      <a:rPr lang="en-US" altLang="en-US" i="1">
                        <a:latin typeface="Cambria Math" panose="02040503050406030204" pitchFamily="18" charset="0"/>
                        <a:ea typeface="Cambria Math" panose="02040503050406030204" pitchFamily="18" charset="0"/>
                      </a:rPr>
                      <m:t>(0,1)</m:t>
                    </m:r>
                  </m:oMath>
                </a14:m>
                <a:endParaRPr lang="en-US" altLang="en-US" dirty="0"/>
              </a:p>
              <a:p>
                <a:pPr lvl="1"/>
                <a:r>
                  <a:rPr lang="en-US" altLang="en-US" dirty="0"/>
                  <a:t>The sum of all the dimensions is </a:t>
                </a:r>
                <a:r>
                  <a:rPr lang="en-US" altLang="en-US" b="1" dirty="0"/>
                  <a:t>1</a:t>
                </a:r>
                <a:r>
                  <a:rPr lang="en-US" altLang="en-US" dirty="0"/>
                  <a:t>: </a:t>
                </a:r>
                <a14:m>
                  <m:oMath xmlns:m="http://schemas.openxmlformats.org/officeDocument/2006/math">
                    <m:nary>
                      <m:naryPr>
                        <m:chr m:val="∑"/>
                        <m:limLoc m:val="subSup"/>
                        <m:ctrlPr>
                          <a:rPr lang="en-US" altLang="en-US" i="1">
                            <a:latin typeface="Cambria Math" panose="02040503050406030204" pitchFamily="18" charset="0"/>
                          </a:rPr>
                        </m:ctrlPr>
                      </m:naryPr>
                      <m:sub>
                        <m:r>
                          <a:rPr lang="en-US" altLang="en-US" b="0" i="1" smtClean="0">
                            <a:latin typeface="Cambria Math" panose="02040503050406030204" pitchFamily="18" charset="0"/>
                          </a:rPr>
                          <m:t>𝑘</m:t>
                        </m:r>
                        <m:r>
                          <a:rPr lang="en-US" altLang="en-US" i="1">
                            <a:latin typeface="Cambria Math" panose="02040503050406030204" pitchFamily="18" charset="0"/>
                          </a:rPr>
                          <m:t>=1</m:t>
                        </m:r>
                      </m:sub>
                      <m:sup>
                        <m:r>
                          <a:rPr lang="en-US" altLang="en-US" i="1">
                            <a:latin typeface="Cambria Math" panose="02040503050406030204" pitchFamily="18" charset="0"/>
                          </a:rPr>
                          <m:t>𝐾</m:t>
                        </m:r>
                      </m:sup>
                      <m:e>
                        <m:sSub>
                          <m:sSubPr>
                            <m:ctrlPr>
                              <a:rPr lang="en-US" altLang="en-US" i="1">
                                <a:latin typeface="Cambria Math" panose="02040503050406030204" pitchFamily="18" charset="0"/>
                              </a:rPr>
                            </m:ctrlPr>
                          </m:sSubPr>
                          <m:e>
                            <m:r>
                              <a:rPr lang="en-US" altLang="en-US" i="1">
                                <a:latin typeface="Cambria Math" panose="02040503050406030204" pitchFamily="18" charset="0"/>
                              </a:rPr>
                              <m:t>𝜃</m:t>
                            </m:r>
                          </m:e>
                          <m:sub>
                            <m:r>
                              <a:rPr lang="en-US" altLang="en-US" b="0" i="1" smtClean="0">
                                <a:latin typeface="Cambria Math" panose="02040503050406030204" pitchFamily="18" charset="0"/>
                              </a:rPr>
                              <m:t>𝑘</m:t>
                            </m:r>
                          </m:sub>
                        </m:sSub>
                      </m:e>
                    </m:nary>
                    <m:r>
                      <a:rPr lang="en-US" altLang="en-US" i="1">
                        <a:latin typeface="Cambria Math" panose="02040503050406030204" pitchFamily="18" charset="0"/>
                      </a:rPr>
                      <m:t>=1</m:t>
                    </m:r>
                  </m:oMath>
                </a14:m>
                <a:endParaRPr lang="en-US" altLang="en-US" dirty="0" smtClean="0"/>
              </a:p>
              <a:p>
                <a:pPr lvl="1"/>
                <a:r>
                  <a:rPr lang="en-US" altLang="en-US" dirty="0" smtClean="0"/>
                  <a:t>The parameter vector </a:t>
                </a:r>
                <a14:m>
                  <m:oMath xmlns:m="http://schemas.openxmlformats.org/officeDocument/2006/math">
                    <m:r>
                      <a:rPr lang="en-US" b="1" i="1">
                        <a:latin typeface="Cambria Math" panose="02040503050406030204" pitchFamily="18" charset="0"/>
                        <a:ea typeface="Cambria Math" panose="02040503050406030204" pitchFamily="18" charset="0"/>
                      </a:rPr>
                      <m:t>𝜶</m:t>
                    </m:r>
                  </m:oMath>
                </a14:m>
                <a:r>
                  <a:rPr lang="en-US" altLang="en-US" dirty="0" smtClean="0"/>
                  <a:t> controls the mean shape and sparsity of </a:t>
                </a:r>
                <a14:m>
                  <m:oMath xmlns:m="http://schemas.openxmlformats.org/officeDocument/2006/math">
                    <m:r>
                      <a:rPr lang="en-US" altLang="en-US" b="1" i="1" dirty="0">
                        <a:latin typeface="Cambria Math" panose="02040503050406030204" pitchFamily="18" charset="0"/>
                        <a:ea typeface="Cambria Math" panose="02040503050406030204" pitchFamily="18" charset="0"/>
                      </a:rPr>
                      <m:t>𝜽</m:t>
                    </m:r>
                  </m:oMath>
                </a14:m>
                <a:r>
                  <a:rPr lang="en-US" altLang="en-US" dirty="0" smtClean="0"/>
                  <a:t>.</a:t>
                </a:r>
                <a:endParaRPr lang="en-US" altLang="en-US" dirty="0"/>
              </a:p>
              <a:p>
                <a:endParaRPr lang="en-US" dirty="0" smtClean="0"/>
              </a:p>
              <a:p>
                <a:r>
                  <a:rPr lang="en-US" dirty="0" smtClean="0"/>
                  <a:t>The topic proportions are a </a:t>
                </a:r>
                <a:r>
                  <a:rPr lang="en-US" i="1" dirty="0" smtClean="0"/>
                  <a:t>K</a:t>
                </a:r>
                <a:r>
                  <a:rPr lang="en-US" dirty="0" smtClean="0"/>
                  <a:t>-dimensional </a:t>
                </a:r>
                <a:r>
                  <a:rPr lang="en-US" dirty="0" err="1" smtClean="0"/>
                  <a:t>Dirichlet</a:t>
                </a:r>
                <a:r>
                  <a:rPr lang="en-US" dirty="0" smtClean="0"/>
                  <a:t>.</a:t>
                </a:r>
                <a:br>
                  <a:rPr lang="en-US" dirty="0" smtClean="0"/>
                </a:br>
                <a:r>
                  <a:rPr lang="en-US" dirty="0" smtClean="0"/>
                  <a:t>The topics are a </a:t>
                </a:r>
                <a:r>
                  <a:rPr lang="en-US" i="1" dirty="0" smtClean="0"/>
                  <a:t>V</a:t>
                </a:r>
                <a:r>
                  <a:rPr lang="en-US" dirty="0" smtClean="0"/>
                  <a:t>-dimensional </a:t>
                </a:r>
                <a:r>
                  <a:rPr lang="en-US" dirty="0" err="1" smtClean="0"/>
                  <a:t>Dirichlet</a:t>
                </a:r>
                <a:r>
                  <a:rPr lang="en-US"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73" t="-21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832416B-85F6-4742-84EF-E92A7D9DDF5E}" type="slidenum">
              <a:rPr lang="en-US" smtClean="0"/>
              <a:t>12</a:t>
            </a:fld>
            <a:endParaRPr lang="en-US"/>
          </a:p>
        </p:txBody>
      </p:sp>
    </p:spTree>
    <p:extLst>
      <p:ext uri="{BB962C8B-B14F-4D97-AF65-F5344CB8AC3E}">
        <p14:creationId xmlns:p14="http://schemas.microsoft.com/office/powerpoint/2010/main" val="959125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8650" y="866333"/>
            <a:ext cx="7816292" cy="4351338"/>
          </a:xfrm>
        </p:spPr>
      </p:pic>
      <p:sp>
        <p:nvSpPr>
          <p:cNvPr id="2" name="Title 1"/>
          <p:cNvSpPr>
            <a:spLocks noGrp="1"/>
          </p:cNvSpPr>
          <p:nvPr>
            <p:ph type="title"/>
          </p:nvPr>
        </p:nvSpPr>
        <p:spPr>
          <a:xfrm>
            <a:off x="628650" y="-107576"/>
            <a:ext cx="7886700" cy="1325563"/>
          </a:xfrm>
        </p:spPr>
        <p:txBody>
          <a:bodyPr/>
          <a:lstStyle/>
          <a:p>
            <a:r>
              <a:rPr lang="en-US" dirty="0" smtClean="0"/>
              <a:t>LDA: Probabilistic Graphical Model</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217502" y="5155527"/>
                <a:ext cx="8708995" cy="1591205"/>
              </a:xfrm>
              <a:prstGeom prst="rect">
                <a:avLst/>
              </a:prstGeom>
              <a:solidFill>
                <a:schemeClr val="bg1">
                  <a:lumMod val="85000"/>
                </a:schemeClr>
              </a:solidFill>
            </p:spPr>
            <p:txBody>
              <a:bodyPr wrap="square" rtlCol="0">
                <a:spAutoFit/>
              </a:bodyPr>
              <a:lstStyle/>
              <a:p>
                <a:pPr marL="342900" indent="-342900">
                  <a:buAutoNum type="arabicPeriod"/>
                </a:pPr>
                <a:r>
                  <a:rPr lang="en-US" sz="1600" dirty="0" smtClean="0"/>
                  <a:t>Per-document topics proportions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𝑑</m:t>
                        </m:r>
                      </m:sub>
                    </m:sSub>
                  </m:oMath>
                </a14:m>
                <a:r>
                  <a:rPr lang="en-US" sz="1600" dirty="0" smtClean="0"/>
                  <a:t> is a multinomial distribution, which is generated from </a:t>
                </a:r>
                <a:r>
                  <a:rPr lang="en-US" sz="1600" dirty="0" err="1" smtClean="0"/>
                  <a:t>Dirichlet</a:t>
                </a:r>
                <a:r>
                  <a:rPr lang="en-US" sz="1600" dirty="0" smtClean="0"/>
                  <a:t> distribution parameterized by </a:t>
                </a:r>
                <a14:m>
                  <m:oMath xmlns:m="http://schemas.openxmlformats.org/officeDocument/2006/math">
                    <m:r>
                      <a:rPr lang="en-US" sz="1600" i="1" smtClean="0">
                        <a:latin typeface="Cambria Math" panose="02040503050406030204" pitchFamily="18" charset="0"/>
                        <a:ea typeface="Cambria Math" panose="02040503050406030204" pitchFamily="18" charset="0"/>
                      </a:rPr>
                      <m:t>𝛼</m:t>
                    </m:r>
                  </m:oMath>
                </a14:m>
                <a:r>
                  <a:rPr lang="en-US" sz="1600" dirty="0" smtClean="0"/>
                  <a:t>.</a:t>
                </a:r>
              </a:p>
              <a:p>
                <a:pPr marL="342900" indent="-342900">
                  <a:buAutoNum type="arabicPeriod"/>
                </a:pPr>
                <a:r>
                  <a:rPr lang="en-US" sz="1600" dirty="0" err="1" smtClean="0"/>
                  <a:t>Smilarly</a:t>
                </a:r>
                <a:r>
                  <a:rPr lang="en-US" sz="1600" dirty="0" smtClean="0"/>
                  <a:t>, topics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𝑘</m:t>
                        </m:r>
                      </m:sub>
                    </m:sSub>
                  </m:oMath>
                </a14:m>
                <a:r>
                  <a:rPr lang="en-US" sz="1600" dirty="0"/>
                  <a:t> is also a </a:t>
                </a:r>
                <a:r>
                  <a:rPr lang="en-US" sz="1600" dirty="0" smtClean="0"/>
                  <a:t>multinomial </a:t>
                </a:r>
                <a:r>
                  <a:rPr lang="en-US" sz="1600" dirty="0"/>
                  <a:t>distribution, which is generated from </a:t>
                </a:r>
                <a:r>
                  <a:rPr lang="en-US" sz="1600" dirty="0" err="1"/>
                  <a:t>Dirichlet</a:t>
                </a:r>
                <a:r>
                  <a:rPr lang="en-US" sz="1600" dirty="0"/>
                  <a:t> distribution parameterized by </a:t>
                </a:r>
                <a14:m>
                  <m:oMath xmlns:m="http://schemas.openxmlformats.org/officeDocument/2006/math">
                    <m:r>
                      <a:rPr lang="en-US" sz="1600" i="1" smtClean="0">
                        <a:latin typeface="Cambria Math" panose="02040503050406030204" pitchFamily="18" charset="0"/>
                        <a:ea typeface="Cambria Math" panose="02040503050406030204" pitchFamily="18" charset="0"/>
                      </a:rPr>
                      <m:t>𝜂</m:t>
                    </m:r>
                  </m:oMath>
                </a14:m>
                <a:r>
                  <a:rPr lang="en-US" sz="1600" dirty="0" smtClean="0"/>
                  <a:t>.</a:t>
                </a:r>
              </a:p>
              <a:p>
                <a:pPr marL="342900" indent="-342900">
                  <a:buAutoNum type="arabicPeriod"/>
                </a:pPr>
                <a:r>
                  <a:rPr lang="en-US" sz="1600" dirty="0" smtClean="0"/>
                  <a:t>For each word </a:t>
                </a:r>
                <a14:m>
                  <m:oMath xmlns:m="http://schemas.openxmlformats.org/officeDocument/2006/math">
                    <m:r>
                      <a:rPr lang="en-US" sz="1600" i="1" dirty="0" smtClean="0">
                        <a:latin typeface="Cambria Math" panose="02040503050406030204" pitchFamily="18" charset="0"/>
                      </a:rPr>
                      <m:t>𝑛</m:t>
                    </m:r>
                  </m:oMath>
                </a14:m>
                <a:r>
                  <a:rPr lang="en-US" sz="1600" dirty="0" smtClean="0"/>
                  <a:t>, its topic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b="0" i="1" smtClean="0">
                            <a:latin typeface="Cambria Math" panose="02040503050406030204" pitchFamily="18" charset="0"/>
                          </a:rPr>
                          <m:t>𝑛</m:t>
                        </m:r>
                      </m:sub>
                    </m:sSub>
                  </m:oMath>
                </a14:m>
                <a:r>
                  <a:rPr lang="en-US" sz="1600" dirty="0" smtClean="0"/>
                  <a:t> is drawn from document topic proportions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US" sz="1600" i="1">
                            <a:latin typeface="Cambria Math" panose="02040503050406030204" pitchFamily="18" charset="0"/>
                          </a:rPr>
                          <m:t>𝑑</m:t>
                        </m:r>
                      </m:sub>
                    </m:sSub>
                  </m:oMath>
                </a14:m>
                <a:r>
                  <a:rPr lang="en-US" sz="1600" dirty="0" smtClean="0"/>
                  <a:t>.</a:t>
                </a:r>
              </a:p>
              <a:p>
                <a:pPr marL="342900" indent="-342900">
                  <a:buAutoNum type="arabicPeriod"/>
                </a:pPr>
                <a:r>
                  <a:rPr lang="en-US" sz="1600" dirty="0" smtClean="0"/>
                  <a:t>Then, we draw the word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𝑊</m:t>
                        </m:r>
                      </m:e>
                      <m:sub>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b="0" i="1" smtClean="0">
                            <a:latin typeface="Cambria Math" panose="02040503050406030204" pitchFamily="18" charset="0"/>
                          </a:rPr>
                          <m:t>𝑛</m:t>
                        </m:r>
                      </m:sub>
                    </m:sSub>
                  </m:oMath>
                </a14:m>
                <a:r>
                  <a:rPr lang="en-US" sz="1600" dirty="0" smtClean="0"/>
                  <a:t> from the topic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rPr>
                          <m:t>𝑘</m:t>
                        </m:r>
                      </m:sub>
                    </m:sSub>
                  </m:oMath>
                </a14:m>
                <a:r>
                  <a:rPr lang="en-US" sz="1600" dirty="0" smtClean="0"/>
                  <a:t>, where </a:t>
                </a:r>
                <a14:m>
                  <m:oMath xmlns:m="http://schemas.openxmlformats.org/officeDocument/2006/math">
                    <m:r>
                      <a:rPr lang="en-US" sz="1600" b="0" i="1" smtClean="0">
                        <a:latin typeface="Cambria Math" panose="02040503050406030204" pitchFamily="18" charset="0"/>
                      </a:rPr>
                      <m:t>𝑘</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𝑍</m:t>
                        </m:r>
                      </m:e>
                      <m:sub>
                        <m:r>
                          <a:rPr lang="en-US" sz="1600" i="1">
                            <a:latin typeface="Cambria Math" panose="02040503050406030204" pitchFamily="18" charset="0"/>
                          </a:rPr>
                          <m:t>𝑑</m:t>
                        </m:r>
                        <m:r>
                          <a:rPr lang="en-US" sz="1600" i="1">
                            <a:latin typeface="Cambria Math" panose="02040503050406030204" pitchFamily="18" charset="0"/>
                          </a:rPr>
                          <m:t>,</m:t>
                        </m:r>
                        <m:r>
                          <a:rPr lang="en-US" sz="1600" i="1">
                            <a:latin typeface="Cambria Math" panose="02040503050406030204" pitchFamily="18" charset="0"/>
                          </a:rPr>
                          <m:t>𝑛</m:t>
                        </m:r>
                      </m:sub>
                    </m:sSub>
                  </m:oMath>
                </a14:m>
                <a:r>
                  <a:rPr lang="en-US" sz="1600" dirty="0" smtClean="0"/>
                  <a:t>.</a:t>
                </a:r>
                <a:endParaRPr lang="en-US" sz="1600" dirty="0"/>
              </a:p>
            </p:txBody>
          </p:sp>
        </mc:Choice>
        <mc:Fallback xmlns="">
          <p:sp>
            <p:nvSpPr>
              <p:cNvPr id="3" name="TextBox 2"/>
              <p:cNvSpPr txBox="1">
                <a:spLocks noRot="1" noChangeAspect="1" noMove="1" noResize="1" noEditPoints="1" noAdjustHandles="1" noChangeArrowheads="1" noChangeShapeType="1" noTextEdit="1"/>
              </p:cNvSpPr>
              <p:nvPr/>
            </p:nvSpPr>
            <p:spPr>
              <a:xfrm>
                <a:off x="217502" y="5155527"/>
                <a:ext cx="8708995" cy="1591205"/>
              </a:xfrm>
              <a:prstGeom prst="rect">
                <a:avLst/>
              </a:prstGeom>
              <a:blipFill rotWithShape="0">
                <a:blip r:embed="rId3"/>
                <a:stretch>
                  <a:fillRect l="-420" t="-1149" b="-34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2832416B-85F6-4742-84EF-E92A7D9DDF5E}" type="slidenum">
              <a:rPr lang="en-US" smtClean="0"/>
              <a:t>13</a:t>
            </a:fld>
            <a:endParaRPr lang="en-US" dirty="0"/>
          </a:p>
        </p:txBody>
      </p:sp>
    </p:spTree>
    <p:extLst>
      <p:ext uri="{BB962C8B-B14F-4D97-AF65-F5344CB8AC3E}">
        <p14:creationId xmlns:p14="http://schemas.microsoft.com/office/powerpoint/2010/main" val="1145331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r>
              <a:rPr lang="en-US" dirty="0" smtClean="0"/>
              <a:t>LDA: Joint Distribution</a:t>
            </a:r>
            <a:endParaRPr lang="en-US" dirty="0"/>
          </a:p>
        </p:txBody>
      </p:sp>
      <p:sp>
        <p:nvSpPr>
          <p:cNvPr id="3" name="Content Placeholder 2"/>
          <p:cNvSpPr>
            <a:spLocks noGrp="1"/>
          </p:cNvSpPr>
          <p:nvPr>
            <p:ph idx="1"/>
          </p:nvPr>
        </p:nvSpPr>
        <p:spPr>
          <a:xfrm>
            <a:off x="628650" y="5921405"/>
            <a:ext cx="7886700" cy="434945"/>
          </a:xfrm>
        </p:spPr>
        <p:txBody>
          <a:bodyPr>
            <a:normAutofit/>
          </a:bodyPr>
          <a:lstStyle/>
          <a:p>
            <a:r>
              <a:rPr lang="en-US" dirty="0" smtClean="0"/>
              <a:t>This distribution specifies a number of dependencies that define LDA.</a:t>
            </a:r>
          </a:p>
        </p:txBody>
      </p:sp>
      <p:sp>
        <p:nvSpPr>
          <p:cNvPr id="4" name="Slide Number Placeholder 3"/>
          <p:cNvSpPr>
            <a:spLocks noGrp="1"/>
          </p:cNvSpPr>
          <p:nvPr>
            <p:ph type="sldNum" sz="quarter" idx="12"/>
          </p:nvPr>
        </p:nvSpPr>
        <p:spPr/>
        <p:txBody>
          <a:bodyPr/>
          <a:lstStyle/>
          <a:p>
            <a:fld id="{2832416B-85F6-4742-84EF-E92A7D9DDF5E}" type="slidenum">
              <a:rPr lang="en-US" smtClean="0"/>
              <a:t>14</a:t>
            </a:fld>
            <a:endParaRPr lang="en-US"/>
          </a:p>
        </p:txBody>
      </p:sp>
      <p:pic>
        <p:nvPicPr>
          <p:cNvPr id="5" name="Picture 4"/>
          <p:cNvPicPr>
            <a:picLocks noChangeAspect="1"/>
          </p:cNvPicPr>
          <p:nvPr/>
        </p:nvPicPr>
        <p:blipFill>
          <a:blip r:embed="rId2"/>
          <a:stretch>
            <a:fillRect/>
          </a:stretch>
        </p:blipFill>
        <p:spPr>
          <a:xfrm>
            <a:off x="628650" y="954706"/>
            <a:ext cx="7886700" cy="4834003"/>
          </a:xfrm>
          <a:prstGeom prst="rect">
            <a:avLst/>
          </a:prstGeom>
        </p:spPr>
      </p:pic>
      <p:sp>
        <p:nvSpPr>
          <p:cNvPr id="7" name="Rectangle 6"/>
          <p:cNvSpPr/>
          <p:nvPr/>
        </p:nvSpPr>
        <p:spPr>
          <a:xfrm>
            <a:off x="2805344" y="5157927"/>
            <a:ext cx="790112" cy="292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262760" y="5157927"/>
            <a:ext cx="797511" cy="292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94850" y="5157927"/>
            <a:ext cx="997072" cy="292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391922" y="5157927"/>
            <a:ext cx="1624614" cy="292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6779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Objective: computing the conditional distribution (posteriors) of the topic structure given the observed documents.</a:t>
                </a:r>
                <a:br>
                  <a:rPr lang="en-US" dirty="0" smtClean="0"/>
                </a:b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𝜷</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𝒛</m:t>
                        </m:r>
                      </m:e>
                      <m:e>
                        <m:r>
                          <a:rPr lang="en-US" b="1" i="1" smtClean="0">
                            <a:latin typeface="Cambria Math" panose="02040503050406030204" pitchFamily="18" charset="0"/>
                            <a:ea typeface="Cambria Math" panose="02040503050406030204" pitchFamily="18" charset="0"/>
                          </a:rPr>
                          <m:t>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𝜷</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𝒛</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rPr>
                          <m:t>)</m:t>
                        </m:r>
                      </m:den>
                    </m:f>
                  </m:oMath>
                </a14:m>
                <a:endParaRPr lang="en-US" dirty="0"/>
              </a:p>
              <a:p>
                <a:pPr lvl="1"/>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𝜷</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𝒛</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rPr>
                      <m:t>)</m:t>
                    </m:r>
                  </m:oMath>
                </a14:m>
                <a:r>
                  <a:rPr lang="en-US" dirty="0" smtClean="0"/>
                  <a:t>: the joint distribution of all the random variables, which is easy to compute</a:t>
                </a:r>
              </a:p>
              <a:p>
                <a:pPr lvl="1"/>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rPr>
                      <m:t>)</m:t>
                    </m:r>
                  </m:oMath>
                </a14:m>
                <a:r>
                  <a:rPr lang="en-US" dirty="0" smtClean="0"/>
                  <a:t>: the marginal probability of observations, which is intractable.</a:t>
                </a:r>
              </a:p>
              <a:p>
                <a:pPr lvl="2"/>
                <a:r>
                  <a:rPr lang="en-US" dirty="0" smtClean="0"/>
                  <a:t>In theory,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rPr>
                      <m:t>)</m:t>
                    </m:r>
                  </m:oMath>
                </a14:m>
                <a:r>
                  <a:rPr lang="en-US" dirty="0" smtClean="0"/>
                  <a:t> is computed by summing the joint distribution over every possible combination of </a:t>
                </a:r>
                <a14:m>
                  <m:oMath xmlns:m="http://schemas.openxmlformats.org/officeDocument/2006/math">
                    <m:r>
                      <a:rPr lang="en-US" b="1" i="1">
                        <a:latin typeface="Cambria Math" panose="02040503050406030204" pitchFamily="18" charset="0"/>
                        <a:ea typeface="Cambria Math" panose="02040503050406030204" pitchFamily="18" charset="0"/>
                      </a:rPr>
                      <m:t>𝜷</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𝒛</m:t>
                    </m:r>
                  </m:oMath>
                </a14:m>
                <a:r>
                  <a:rPr lang="en-US" dirty="0" smtClean="0"/>
                  <a:t>, which is exponentially large.</a:t>
                </a:r>
              </a:p>
              <a:p>
                <a:endParaRPr lang="en-US" dirty="0" smtClean="0"/>
              </a:p>
              <a:p>
                <a:r>
                  <a:rPr lang="en-US" dirty="0" smtClean="0"/>
                  <a:t>Approximation methods:</a:t>
                </a:r>
              </a:p>
              <a:p>
                <a:pPr lvl="1"/>
                <a:r>
                  <a:rPr lang="en-US" b="1" i="1" dirty="0"/>
                  <a:t>Sampling-based algorithms </a:t>
                </a:r>
                <a:r>
                  <a:rPr lang="en-US" dirty="0" smtClean="0"/>
                  <a:t>attempt </a:t>
                </a:r>
                <a:r>
                  <a:rPr lang="en-US" dirty="0"/>
                  <a:t>to collect samples from the posterior to approximate it with an empirical </a:t>
                </a:r>
                <a:r>
                  <a:rPr lang="en-US" dirty="0" smtClean="0"/>
                  <a:t>distribution.</a:t>
                </a:r>
              </a:p>
              <a:p>
                <a:pPr lvl="1"/>
                <a:r>
                  <a:rPr lang="en-US" b="1" i="1" dirty="0" err="1" smtClean="0"/>
                  <a:t>Variational</a:t>
                </a:r>
                <a:r>
                  <a:rPr lang="en-US" b="1" i="1" dirty="0"/>
                  <a:t> algorithms</a:t>
                </a:r>
                <a:r>
                  <a:rPr lang="en-US" dirty="0"/>
                  <a:t> posit a </a:t>
                </a:r>
                <a:r>
                  <a:rPr lang="en-US" dirty="0" smtClean="0"/>
                  <a:t>parameterized </a:t>
                </a:r>
                <a:r>
                  <a:rPr lang="en-US" dirty="0"/>
                  <a:t>family of distributions over the hidden structure and then find the member of that family that is closest to the </a:t>
                </a:r>
                <a:r>
                  <a:rPr lang="en-US" dirty="0" smtClean="0"/>
                  <a:t>posterior.</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73" t="-2101" r="-5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832416B-85F6-4742-84EF-E92A7D9DDF5E}" type="slidenum">
              <a:rPr lang="en-US" smtClean="0"/>
              <a:t>15</a:t>
            </a:fld>
            <a:endParaRPr lang="en-US"/>
          </a:p>
        </p:txBody>
      </p:sp>
    </p:spTree>
    <p:extLst>
      <p:ext uri="{BB962C8B-B14F-4D97-AF65-F5344CB8AC3E}">
        <p14:creationId xmlns:p14="http://schemas.microsoft.com/office/powerpoint/2010/main" val="1721330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t>
            </a:r>
            <a:r>
              <a:rPr lang="en-US" dirty="0"/>
              <a:t>on Approximation </a:t>
            </a:r>
            <a:r>
              <a:rPr lang="en-US" dirty="0" smtClean="0"/>
              <a:t>Methods</a:t>
            </a:r>
            <a:endParaRPr lang="en-US" dirty="0"/>
          </a:p>
        </p:txBody>
      </p:sp>
      <p:sp>
        <p:nvSpPr>
          <p:cNvPr id="3" name="Content Placeholder 2"/>
          <p:cNvSpPr>
            <a:spLocks noGrp="1"/>
          </p:cNvSpPr>
          <p:nvPr>
            <p:ph idx="1"/>
          </p:nvPr>
        </p:nvSpPr>
        <p:spPr/>
        <p:txBody>
          <a:bodyPr>
            <a:normAutofit lnSpcReduction="10000"/>
          </a:bodyPr>
          <a:lstStyle/>
          <a:p>
            <a:r>
              <a:rPr lang="en-US" dirty="0" smtClean="0"/>
              <a:t>In Sampling-based algorithms, </a:t>
            </a:r>
            <a:r>
              <a:rPr lang="en-US" i="1" dirty="0" smtClean="0"/>
              <a:t>Gibbs sampling </a:t>
            </a:r>
            <a:r>
              <a:rPr lang="en-US" dirty="0" smtClean="0"/>
              <a:t>is the most commonly used:</a:t>
            </a:r>
          </a:p>
          <a:p>
            <a:pPr lvl="1"/>
            <a:r>
              <a:rPr lang="en-US" dirty="0" smtClean="0"/>
              <a:t>Construct </a:t>
            </a:r>
            <a:r>
              <a:rPr lang="en-US" dirty="0"/>
              <a:t>a </a:t>
            </a:r>
            <a:r>
              <a:rPr lang="en-US" i="1" dirty="0"/>
              <a:t>Markov </a:t>
            </a:r>
            <a:r>
              <a:rPr lang="en-US" i="1" dirty="0" smtClean="0"/>
              <a:t>chain</a:t>
            </a:r>
            <a:r>
              <a:rPr lang="en-US" dirty="0" smtClean="0"/>
              <a:t>—a </a:t>
            </a:r>
            <a:r>
              <a:rPr lang="en-US" dirty="0"/>
              <a:t>sequence of random variables, each dependent on the previous—whose limiting distribution is the </a:t>
            </a:r>
            <a:r>
              <a:rPr lang="en-US" dirty="0" smtClean="0"/>
              <a:t>posterior.</a:t>
            </a:r>
          </a:p>
          <a:p>
            <a:pPr lvl="1"/>
            <a:r>
              <a:rPr lang="en-US" dirty="0"/>
              <a:t>The Markov chain is defined on the hidden topic variables for a particular corpus, and the algorithm is to run the chain for a long time, collect </a:t>
            </a:r>
            <a:r>
              <a:rPr lang="en-US" dirty="0" smtClean="0"/>
              <a:t>samples from </a:t>
            </a:r>
            <a:r>
              <a:rPr lang="en-US" dirty="0"/>
              <a:t>the limiting distribution, and then approximate the distribution with the collected samples.</a:t>
            </a:r>
            <a:endParaRPr lang="en-US" dirty="0" smtClean="0"/>
          </a:p>
          <a:p>
            <a:endParaRPr lang="en-US" dirty="0" smtClean="0"/>
          </a:p>
          <a:p>
            <a:r>
              <a:rPr lang="en-US" dirty="0" err="1" smtClean="0"/>
              <a:t>Variational</a:t>
            </a:r>
            <a:r>
              <a:rPr lang="en-US" dirty="0" smtClean="0"/>
              <a:t> </a:t>
            </a:r>
            <a:r>
              <a:rPr lang="en-US" dirty="0"/>
              <a:t>algorithms are a </a:t>
            </a:r>
            <a:r>
              <a:rPr lang="en-US" dirty="0" smtClean="0"/>
              <a:t>deterministic </a:t>
            </a:r>
            <a:r>
              <a:rPr lang="en-US" dirty="0"/>
              <a:t>alternative to </a:t>
            </a:r>
            <a:r>
              <a:rPr lang="en-US" dirty="0" smtClean="0"/>
              <a:t>sampling-based algorithms.</a:t>
            </a:r>
          </a:p>
          <a:p>
            <a:pPr lvl="1"/>
            <a:r>
              <a:rPr lang="en-US" dirty="0" smtClean="0"/>
              <a:t>The inference problem </a:t>
            </a:r>
            <a:r>
              <a:rPr lang="en-US" dirty="0"/>
              <a:t>is transformed to an </a:t>
            </a:r>
            <a:r>
              <a:rPr lang="en-US" dirty="0" smtClean="0"/>
              <a:t>optimization </a:t>
            </a:r>
            <a:r>
              <a:rPr lang="en-US" dirty="0"/>
              <a:t>problem</a:t>
            </a:r>
            <a:r>
              <a:rPr lang="en-US" dirty="0" smtClean="0"/>
              <a:t>.</a:t>
            </a:r>
          </a:p>
          <a:p>
            <a:pPr lvl="1"/>
            <a:r>
              <a:rPr lang="en-US" dirty="0" err="1"/>
              <a:t>Variational</a:t>
            </a:r>
            <a:r>
              <a:rPr lang="en-US" dirty="0"/>
              <a:t> </a:t>
            </a:r>
            <a:r>
              <a:rPr lang="en-US" dirty="0" smtClean="0"/>
              <a:t>methods </a:t>
            </a:r>
            <a:r>
              <a:rPr lang="en-US" dirty="0"/>
              <a:t>open the door for innovations in optimization to have </a:t>
            </a:r>
            <a:r>
              <a:rPr lang="en-US" dirty="0" smtClean="0"/>
              <a:t>practical </a:t>
            </a:r>
            <a:r>
              <a:rPr lang="en-US" dirty="0"/>
              <a:t>impact in probabilistic </a:t>
            </a:r>
            <a:r>
              <a:rPr lang="en-US" dirty="0" smtClean="0"/>
              <a:t>modeling.</a:t>
            </a:r>
          </a:p>
          <a:p>
            <a:pPr lvl="1"/>
            <a:r>
              <a:rPr lang="en-US" dirty="0" smtClean="0"/>
              <a:t>Can easily </a:t>
            </a:r>
            <a:r>
              <a:rPr lang="en-US" dirty="0"/>
              <a:t>handles millions of documents and can accommodate streaming collections of text</a:t>
            </a:r>
          </a:p>
        </p:txBody>
      </p:sp>
      <p:sp>
        <p:nvSpPr>
          <p:cNvPr id="4" name="Slide Number Placeholder 3"/>
          <p:cNvSpPr>
            <a:spLocks noGrp="1"/>
          </p:cNvSpPr>
          <p:nvPr>
            <p:ph type="sldNum" sz="quarter" idx="12"/>
          </p:nvPr>
        </p:nvSpPr>
        <p:spPr/>
        <p:txBody>
          <a:bodyPr/>
          <a:lstStyle/>
          <a:p>
            <a:fld id="{2832416B-85F6-4742-84EF-E92A7D9DDF5E}" type="slidenum">
              <a:rPr lang="en-US" smtClean="0"/>
              <a:t>16</a:t>
            </a:fld>
            <a:endParaRPr lang="en-US"/>
          </a:p>
        </p:txBody>
      </p:sp>
    </p:spTree>
    <p:extLst>
      <p:ext uri="{BB962C8B-B14F-4D97-AF65-F5344CB8AC3E}">
        <p14:creationId xmlns:p14="http://schemas.microsoft.com/office/powerpoint/2010/main" val="4103019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modeling-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559" y="4266699"/>
            <a:ext cx="3473118" cy="237329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28650" y="150161"/>
            <a:ext cx="7886700" cy="1325563"/>
          </a:xfrm>
        </p:spPr>
        <p:txBody>
          <a:bodyPr/>
          <a:lstStyle/>
          <a:p>
            <a:r>
              <a:rPr lang="en-US" dirty="0" smtClean="0"/>
              <a:t>Model Evaluation: Perplexity</a:t>
            </a:r>
            <a:endParaRPr lang="en-US" dirty="0"/>
          </a:p>
        </p:txBody>
      </p:sp>
      <p:sp>
        <p:nvSpPr>
          <p:cNvPr id="3" name="Content Placeholder 2"/>
          <p:cNvSpPr>
            <a:spLocks noGrp="1"/>
          </p:cNvSpPr>
          <p:nvPr>
            <p:ph idx="1"/>
          </p:nvPr>
        </p:nvSpPr>
        <p:spPr>
          <a:xfrm>
            <a:off x="619685" y="1496542"/>
            <a:ext cx="7886700" cy="2447528"/>
          </a:xfrm>
        </p:spPr>
        <p:txBody>
          <a:bodyPr/>
          <a:lstStyle/>
          <a:p>
            <a:r>
              <a:rPr lang="en-US" dirty="0" smtClean="0"/>
              <a:t>Perplexity </a:t>
            </a:r>
            <a:r>
              <a:rPr lang="en-US" dirty="0"/>
              <a:t>is the most typical evaluation of </a:t>
            </a:r>
            <a:r>
              <a:rPr lang="en-US" dirty="0" smtClean="0"/>
              <a:t>LDA models </a:t>
            </a:r>
            <a:r>
              <a:rPr lang="en-US" dirty="0"/>
              <a:t>(</a:t>
            </a:r>
            <a:r>
              <a:rPr lang="en-US" dirty="0" err="1"/>
              <a:t>Bao</a:t>
            </a:r>
            <a:r>
              <a:rPr lang="en-US" dirty="0"/>
              <a:t> &amp; </a:t>
            </a:r>
            <a:r>
              <a:rPr lang="en-US" dirty="0" err="1"/>
              <a:t>Datta</a:t>
            </a:r>
            <a:r>
              <a:rPr lang="en-US" dirty="0"/>
              <a:t>, 2014; </a:t>
            </a:r>
            <a:r>
              <a:rPr lang="en-US" dirty="0" err="1"/>
              <a:t>Blei</a:t>
            </a:r>
            <a:r>
              <a:rPr lang="en-US" dirty="0"/>
              <a:t> et al., 2003).</a:t>
            </a:r>
          </a:p>
          <a:p>
            <a:pPr lvl="1"/>
            <a:r>
              <a:rPr lang="en-US" dirty="0" smtClean="0"/>
              <a:t>Perplexity </a:t>
            </a:r>
            <a:r>
              <a:rPr lang="en-US" dirty="0"/>
              <a:t>measures the modeling power by calculating the inverse probability of unobserved documents.</a:t>
            </a:r>
          </a:p>
          <a:p>
            <a:pPr lvl="1"/>
            <a:r>
              <a:rPr lang="en-US" dirty="0"/>
              <a:t>Better models have lower perplexity, suggesting less uncertainties about the unobserved document.</a:t>
            </a:r>
          </a:p>
          <a:p>
            <a:endParaRPr lang="en-US" dirty="0"/>
          </a:p>
        </p:txBody>
      </p:sp>
      <p:graphicFrame>
        <p:nvGraphicFramePr>
          <p:cNvPr id="4" name="Object 4"/>
          <p:cNvGraphicFramePr>
            <a:graphicFrameLocks noChangeAspect="1"/>
          </p:cNvGraphicFramePr>
          <p:nvPr>
            <p:extLst>
              <p:ext uri="{D42A27DB-BD31-4B8C-83A1-F6EECF244321}">
                <p14:modId xmlns:p14="http://schemas.microsoft.com/office/powerpoint/2010/main" val="755204735"/>
              </p:ext>
            </p:extLst>
          </p:nvPr>
        </p:nvGraphicFramePr>
        <p:xfrm>
          <a:off x="1313330" y="3416086"/>
          <a:ext cx="4477871" cy="990936"/>
        </p:xfrm>
        <a:graphic>
          <a:graphicData uri="http://schemas.openxmlformats.org/presentationml/2006/ole">
            <mc:AlternateContent xmlns:mc="http://schemas.openxmlformats.org/markup-compatibility/2006">
              <mc:Choice xmlns:v="urn:schemas-microsoft-com:vml" Requires="v">
                <p:oleObj spid="_x0000_s1488" name="Equation" r:id="rId4" imgW="2641320" imgH="583920" progId="Equation.3">
                  <p:embed/>
                </p:oleObj>
              </mc:Choice>
              <mc:Fallback>
                <p:oleObj name="Equation" r:id="rId4" imgW="2641320" imgH="5839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3330" y="3416086"/>
                        <a:ext cx="4477871" cy="990936"/>
                      </a:xfrm>
                      <a:prstGeom prst="rect">
                        <a:avLst/>
                      </a:prstGeom>
                      <a:noFill/>
                      <a:ln>
                        <a:noFill/>
                      </a:ln>
                      <a:effectLst/>
                    </p:spPr>
                  </p:pic>
                </p:oleObj>
              </mc:Fallback>
            </mc:AlternateContent>
          </a:graphicData>
        </a:graphic>
      </p:graphicFrame>
      <p:sp>
        <p:nvSpPr>
          <p:cNvPr id="5" name="Rectangle 4"/>
          <p:cNvSpPr/>
          <p:nvPr/>
        </p:nvSpPr>
        <p:spPr>
          <a:xfrm>
            <a:off x="4563035" y="3534960"/>
            <a:ext cx="1057835" cy="3406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005234" y="3443679"/>
            <a:ext cx="1928531" cy="523220"/>
          </a:xfrm>
          <a:prstGeom prst="rect">
            <a:avLst/>
          </a:prstGeom>
          <a:noFill/>
          <a:ln>
            <a:solidFill>
              <a:srgbClr val="FF0000"/>
            </a:solidFill>
          </a:ln>
        </p:spPr>
        <p:txBody>
          <a:bodyPr wrap="square" rtlCol="0">
            <a:spAutoFit/>
          </a:bodyPr>
          <a:lstStyle/>
          <a:p>
            <a:r>
              <a:rPr lang="en-US" sz="1400" dirty="0" smtClean="0"/>
              <a:t>Log-likelihood of each unobserved document</a:t>
            </a:r>
            <a:endParaRPr lang="en-US" sz="1400" dirty="0"/>
          </a:p>
        </p:txBody>
      </p:sp>
      <p:cxnSp>
        <p:nvCxnSpPr>
          <p:cNvPr id="8" name="Straight Arrow Connector 7"/>
          <p:cNvCxnSpPr>
            <a:endCxn id="5" idx="3"/>
          </p:cNvCxnSpPr>
          <p:nvPr/>
        </p:nvCxnSpPr>
        <p:spPr>
          <a:xfrm flipH="1">
            <a:off x="5620870" y="3705289"/>
            <a:ext cx="384364"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989294" y="3443680"/>
            <a:ext cx="1694329" cy="99335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797739" y="2922819"/>
            <a:ext cx="2066360" cy="523220"/>
          </a:xfrm>
          <a:prstGeom prst="rect">
            <a:avLst/>
          </a:prstGeom>
          <a:noFill/>
          <a:ln>
            <a:solidFill>
              <a:srgbClr val="0070C0"/>
            </a:solidFill>
          </a:ln>
        </p:spPr>
        <p:txBody>
          <a:bodyPr wrap="square" rtlCol="0">
            <a:spAutoFit/>
          </a:bodyPr>
          <a:lstStyle/>
          <a:p>
            <a:r>
              <a:rPr lang="en-US" sz="1400" dirty="0" smtClean="0"/>
              <a:t>Average log-likelihood of all unobserved document</a:t>
            </a:r>
            <a:endParaRPr lang="en-US" sz="1400" dirty="0"/>
          </a:p>
        </p:txBody>
      </p:sp>
      <p:sp>
        <p:nvSpPr>
          <p:cNvPr id="7" name="TextBox 6"/>
          <p:cNvSpPr txBox="1"/>
          <p:nvPr/>
        </p:nvSpPr>
        <p:spPr>
          <a:xfrm>
            <a:off x="4101768" y="4668631"/>
            <a:ext cx="4413582" cy="1754326"/>
          </a:xfrm>
          <a:prstGeom prst="rect">
            <a:avLst/>
          </a:prstGeom>
          <a:solidFill>
            <a:schemeClr val="bg1">
              <a:lumMod val="95000"/>
            </a:schemeClr>
          </a:solidFill>
        </p:spPr>
        <p:txBody>
          <a:bodyPr wrap="square" rtlCol="0">
            <a:spAutoFit/>
          </a:bodyPr>
          <a:lstStyle/>
          <a:p>
            <a:r>
              <a:rPr lang="en-US" dirty="0" smtClean="0"/>
              <a:t>The figure compares LDA with other topic modeling approaches. The LDA model is consistently better than all other benchmark approaches. Moreover, as the number of topics go up, the LDA model becomes better (i.e., the perplexity decreases.)</a:t>
            </a:r>
            <a:endParaRPr lang="en-US" dirty="0"/>
          </a:p>
        </p:txBody>
      </p:sp>
      <p:sp>
        <p:nvSpPr>
          <p:cNvPr id="13" name="Slide Number Placeholder 12"/>
          <p:cNvSpPr>
            <a:spLocks noGrp="1"/>
          </p:cNvSpPr>
          <p:nvPr>
            <p:ph type="sldNum" sz="quarter" idx="12"/>
          </p:nvPr>
        </p:nvSpPr>
        <p:spPr/>
        <p:txBody>
          <a:bodyPr/>
          <a:lstStyle/>
          <a:p>
            <a:fld id="{2832416B-85F6-4742-84EF-E92A7D9DDF5E}" type="slidenum">
              <a:rPr lang="en-US" smtClean="0"/>
              <a:t>17</a:t>
            </a:fld>
            <a:endParaRPr lang="en-US"/>
          </a:p>
        </p:txBody>
      </p:sp>
      <p:sp>
        <p:nvSpPr>
          <p:cNvPr id="14" name="TextBox 13"/>
          <p:cNvSpPr txBox="1"/>
          <p:nvPr/>
        </p:nvSpPr>
        <p:spPr>
          <a:xfrm>
            <a:off x="5683623" y="4152963"/>
            <a:ext cx="2089675" cy="523220"/>
          </a:xfrm>
          <a:prstGeom prst="rect">
            <a:avLst/>
          </a:prstGeom>
          <a:noFill/>
        </p:spPr>
        <p:txBody>
          <a:bodyPr wrap="none" rtlCol="0">
            <a:spAutoFit/>
          </a:bodyPr>
          <a:lstStyle/>
          <a:p>
            <a:r>
              <a:rPr lang="en-US" sz="1400" b="1" dirty="0" err="1" smtClean="0"/>
              <a:t>W</a:t>
            </a:r>
            <a:r>
              <a:rPr lang="en-US" sz="1400" baseline="-25000" dirty="0" err="1" smtClean="0"/>
              <a:t>d</a:t>
            </a:r>
            <a:r>
              <a:rPr lang="en-US" sz="1400" dirty="0" smtClean="0"/>
              <a:t>: words in document d;</a:t>
            </a:r>
          </a:p>
          <a:p>
            <a:r>
              <a:rPr lang="en-US" sz="1400" i="1" dirty="0" err="1" smtClean="0"/>
              <a:t>N</a:t>
            </a:r>
            <a:r>
              <a:rPr lang="en-US" sz="1400" baseline="-25000" dirty="0" err="1" smtClean="0"/>
              <a:t>d</a:t>
            </a:r>
            <a:r>
              <a:rPr lang="en-US" sz="1400" dirty="0" smtClean="0"/>
              <a:t>: Length of document d</a:t>
            </a:r>
            <a:endParaRPr lang="en-US" sz="1400" dirty="0"/>
          </a:p>
        </p:txBody>
      </p:sp>
    </p:spTree>
    <p:extLst>
      <p:ext uri="{BB962C8B-B14F-4D97-AF65-F5344CB8AC3E}">
        <p14:creationId xmlns:p14="http://schemas.microsoft.com/office/powerpoint/2010/main" val="95430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r>
              <a:rPr lang="en-US" dirty="0" smtClean="0"/>
              <a:t>Model Selection: How Many Topics to Choose</a:t>
            </a:r>
            <a:endParaRPr lang="en-US" dirty="0"/>
          </a:p>
        </p:txBody>
      </p:sp>
      <p:sp>
        <p:nvSpPr>
          <p:cNvPr id="3" name="Content Placeholder 2"/>
          <p:cNvSpPr>
            <a:spLocks noGrp="1"/>
          </p:cNvSpPr>
          <p:nvPr>
            <p:ph idx="1"/>
          </p:nvPr>
        </p:nvSpPr>
        <p:spPr>
          <a:xfrm>
            <a:off x="628650" y="911226"/>
            <a:ext cx="7886700" cy="3176680"/>
          </a:xfrm>
        </p:spPr>
        <p:txBody>
          <a:bodyPr/>
          <a:lstStyle/>
          <a:p>
            <a:r>
              <a:rPr lang="en-US" dirty="0" smtClean="0"/>
              <a:t>The author of LDA suggests to select the number of topics from 50 to 150 (</a:t>
            </a:r>
            <a:r>
              <a:rPr lang="en-US" dirty="0" err="1" smtClean="0"/>
              <a:t>Blei</a:t>
            </a:r>
            <a:r>
              <a:rPr lang="en-US" dirty="0" smtClean="0"/>
              <a:t> 2012); however, the optimal number usually depends on the size of the dataset.</a:t>
            </a:r>
          </a:p>
          <a:p>
            <a:r>
              <a:rPr lang="en-US" dirty="0" smtClean="0"/>
              <a:t>Cross validation on perplexity is often used for selecting the number of topics.</a:t>
            </a:r>
          </a:p>
          <a:p>
            <a:pPr lvl="1"/>
            <a:r>
              <a:rPr lang="en-US" dirty="0" smtClean="0"/>
              <a:t>Specifically, we propose possible numbers of topics first, evaluate the average perplexity using cross validation, and pick the number of topics that has the lowest perplexity.</a:t>
            </a:r>
          </a:p>
          <a:p>
            <a:r>
              <a:rPr lang="en-US" dirty="0" smtClean="0"/>
              <a:t>The following plot illustrates the selection of optimal number of topics for 4 datasets.</a:t>
            </a:r>
            <a:endParaRPr lang="en-US" dirty="0"/>
          </a:p>
        </p:txBody>
      </p:sp>
      <p:pic>
        <p:nvPicPr>
          <p:cNvPr id="4" name="Picture 3"/>
          <p:cNvPicPr>
            <a:picLocks noChangeAspect="1"/>
          </p:cNvPicPr>
          <p:nvPr/>
        </p:nvPicPr>
        <p:blipFill>
          <a:blip r:embed="rId2"/>
          <a:stretch>
            <a:fillRect/>
          </a:stretch>
        </p:blipFill>
        <p:spPr>
          <a:xfrm>
            <a:off x="1353670" y="3954929"/>
            <a:ext cx="5225528" cy="2903071"/>
          </a:xfrm>
          <a:prstGeom prst="rect">
            <a:avLst/>
          </a:prstGeom>
        </p:spPr>
      </p:pic>
      <p:sp>
        <p:nvSpPr>
          <p:cNvPr id="5" name="Slide Number Placeholder 4"/>
          <p:cNvSpPr>
            <a:spLocks noGrp="1"/>
          </p:cNvSpPr>
          <p:nvPr>
            <p:ph type="sldNum" sz="quarter" idx="12"/>
          </p:nvPr>
        </p:nvSpPr>
        <p:spPr/>
        <p:txBody>
          <a:bodyPr/>
          <a:lstStyle/>
          <a:p>
            <a:fld id="{2832416B-85F6-4742-84EF-E92A7D9DDF5E}" type="slidenum">
              <a:rPr lang="en-US" smtClean="0"/>
              <a:t>18</a:t>
            </a:fld>
            <a:endParaRPr lang="en-US"/>
          </a:p>
        </p:txBody>
      </p:sp>
    </p:spTree>
    <p:extLst>
      <p:ext uri="{BB962C8B-B14F-4D97-AF65-F5344CB8AC3E}">
        <p14:creationId xmlns:p14="http://schemas.microsoft.com/office/powerpoint/2010/main" val="591681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solidFill>
                  <a:schemeClr val="bg1">
                    <a:lumMod val="75000"/>
                  </a:schemeClr>
                </a:solidFill>
              </a:rPr>
              <a:t>Introduction and Motivation</a:t>
            </a:r>
          </a:p>
          <a:p>
            <a:r>
              <a:rPr lang="en-US" dirty="0" smtClean="0">
                <a:solidFill>
                  <a:schemeClr val="bg1">
                    <a:lumMod val="75000"/>
                  </a:schemeClr>
                </a:solidFill>
              </a:rPr>
              <a:t>Latent </a:t>
            </a:r>
            <a:r>
              <a:rPr lang="en-US" dirty="0" err="1" smtClean="0">
                <a:solidFill>
                  <a:schemeClr val="bg1">
                    <a:lumMod val="75000"/>
                  </a:schemeClr>
                </a:solidFill>
              </a:rPr>
              <a:t>Dirichlet</a:t>
            </a:r>
            <a:r>
              <a:rPr lang="en-US" dirty="0" smtClean="0">
                <a:solidFill>
                  <a:schemeClr val="bg1">
                    <a:lumMod val="75000"/>
                  </a:schemeClr>
                </a:solidFill>
              </a:rPr>
              <a:t> Allocation</a:t>
            </a:r>
          </a:p>
          <a:p>
            <a:pPr lvl="1"/>
            <a:r>
              <a:rPr lang="en-US" dirty="0" smtClean="0">
                <a:solidFill>
                  <a:schemeClr val="bg1">
                    <a:lumMod val="75000"/>
                  </a:schemeClr>
                </a:solidFill>
              </a:rPr>
              <a:t>Probabilistic Modeling Overview</a:t>
            </a:r>
          </a:p>
          <a:p>
            <a:pPr lvl="1"/>
            <a:r>
              <a:rPr lang="en-US" dirty="0" smtClean="0">
                <a:solidFill>
                  <a:schemeClr val="bg1">
                    <a:lumMod val="75000"/>
                  </a:schemeClr>
                </a:solidFill>
              </a:rPr>
              <a:t>LDA Assumptions</a:t>
            </a:r>
          </a:p>
          <a:p>
            <a:pPr lvl="1"/>
            <a:r>
              <a:rPr lang="en-US" dirty="0" smtClean="0">
                <a:solidFill>
                  <a:schemeClr val="bg1">
                    <a:lumMod val="75000"/>
                  </a:schemeClr>
                </a:solidFill>
              </a:rPr>
              <a:t>Inference</a:t>
            </a:r>
          </a:p>
          <a:p>
            <a:pPr lvl="1"/>
            <a:r>
              <a:rPr lang="en-US" dirty="0" smtClean="0">
                <a:solidFill>
                  <a:schemeClr val="bg1">
                    <a:lumMod val="75000"/>
                  </a:schemeClr>
                </a:solidFill>
              </a:rPr>
              <a:t>Evaluation</a:t>
            </a:r>
          </a:p>
          <a:p>
            <a:r>
              <a:rPr lang="en-US" dirty="0"/>
              <a:t>Two Examples on Applying LDA to Cyber Security Research</a:t>
            </a:r>
          </a:p>
          <a:p>
            <a:pPr lvl="1"/>
            <a:r>
              <a:rPr lang="en-US" dirty="0"/>
              <a:t>Profiling Underground Economy Sellers</a:t>
            </a:r>
          </a:p>
          <a:p>
            <a:pPr lvl="1"/>
            <a:r>
              <a:rPr lang="en-US" dirty="0"/>
              <a:t>Understanding Hacker Source Code</a:t>
            </a:r>
          </a:p>
          <a:p>
            <a:r>
              <a:rPr lang="en-US" dirty="0" smtClean="0">
                <a:solidFill>
                  <a:schemeClr val="bg1">
                    <a:lumMod val="75000"/>
                  </a:schemeClr>
                </a:solidFill>
              </a:rPr>
              <a:t>LDA Variants</a:t>
            </a:r>
          </a:p>
          <a:p>
            <a:pPr lvl="1"/>
            <a:r>
              <a:rPr lang="en-US" dirty="0">
                <a:solidFill>
                  <a:schemeClr val="bg1">
                    <a:lumMod val="75000"/>
                  </a:schemeClr>
                </a:solidFill>
              </a:rPr>
              <a:t>Relaxing the Assumptions of </a:t>
            </a:r>
            <a:r>
              <a:rPr lang="en-US" dirty="0" smtClean="0">
                <a:solidFill>
                  <a:schemeClr val="bg1">
                    <a:lumMod val="75000"/>
                  </a:schemeClr>
                </a:solidFill>
              </a:rPr>
              <a:t>LDA</a:t>
            </a:r>
          </a:p>
          <a:p>
            <a:pPr lvl="1"/>
            <a:r>
              <a:rPr lang="en-US" dirty="0">
                <a:solidFill>
                  <a:schemeClr val="bg1">
                    <a:lumMod val="75000"/>
                  </a:schemeClr>
                </a:solidFill>
              </a:rPr>
              <a:t>Incorporating Metadata</a:t>
            </a:r>
            <a:endParaRPr lang="en-US" dirty="0" smtClean="0">
              <a:solidFill>
                <a:schemeClr val="bg1">
                  <a:lumMod val="75000"/>
                </a:schemeClr>
              </a:solidFill>
            </a:endParaRPr>
          </a:p>
          <a:p>
            <a:pPr lvl="1"/>
            <a:r>
              <a:rPr lang="en-US" dirty="0">
                <a:solidFill>
                  <a:schemeClr val="bg1">
                    <a:lumMod val="75000"/>
                  </a:schemeClr>
                </a:solidFill>
              </a:rPr>
              <a:t>Generalizing to Other Kinds of </a:t>
            </a:r>
            <a:r>
              <a:rPr lang="en-US" dirty="0" smtClean="0">
                <a:solidFill>
                  <a:schemeClr val="bg1">
                    <a:lumMod val="75000"/>
                  </a:schemeClr>
                </a:solidFill>
              </a:rPr>
              <a:t>Data</a:t>
            </a:r>
          </a:p>
          <a:p>
            <a:r>
              <a:rPr lang="en-US" dirty="0" smtClean="0">
                <a:solidFill>
                  <a:schemeClr val="bg1">
                    <a:lumMod val="75000"/>
                  </a:schemeClr>
                </a:solidFill>
              </a:rPr>
              <a:t>Future Directions</a:t>
            </a:r>
          </a:p>
          <a:p>
            <a:r>
              <a:rPr lang="en-US" dirty="0" smtClean="0">
                <a:solidFill>
                  <a:schemeClr val="bg1">
                    <a:lumMod val="75000"/>
                  </a:schemeClr>
                </a:solidFill>
              </a:rPr>
              <a:t>LDA Tools</a:t>
            </a:r>
          </a:p>
          <a:p>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19</a:t>
            </a:fld>
            <a:endParaRPr lang="en-US"/>
          </a:p>
        </p:txBody>
      </p:sp>
    </p:spTree>
    <p:extLst>
      <p:ext uri="{BB962C8B-B14F-4D97-AF65-F5344CB8AC3E}">
        <p14:creationId xmlns:p14="http://schemas.microsoft.com/office/powerpoint/2010/main" val="24278007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Introduction and Motivation</a:t>
            </a:r>
          </a:p>
          <a:p>
            <a:r>
              <a:rPr lang="en-US" dirty="0" smtClean="0"/>
              <a:t>Latent </a:t>
            </a:r>
            <a:r>
              <a:rPr lang="en-US" dirty="0" err="1" smtClean="0"/>
              <a:t>Dirichlet</a:t>
            </a:r>
            <a:r>
              <a:rPr lang="en-US" dirty="0" smtClean="0"/>
              <a:t> Allocation</a:t>
            </a:r>
          </a:p>
          <a:p>
            <a:pPr lvl="1"/>
            <a:r>
              <a:rPr lang="en-US" dirty="0"/>
              <a:t>Probabilistic Modeling Overview</a:t>
            </a:r>
          </a:p>
          <a:p>
            <a:pPr lvl="1"/>
            <a:r>
              <a:rPr lang="en-US" dirty="0"/>
              <a:t>LDA Assumptions</a:t>
            </a:r>
          </a:p>
          <a:p>
            <a:pPr lvl="1"/>
            <a:r>
              <a:rPr lang="en-US" dirty="0" smtClean="0"/>
              <a:t>Inference</a:t>
            </a:r>
          </a:p>
          <a:p>
            <a:pPr lvl="1"/>
            <a:r>
              <a:rPr lang="en-US" dirty="0" smtClean="0"/>
              <a:t>Evaluation</a:t>
            </a:r>
          </a:p>
          <a:p>
            <a:r>
              <a:rPr lang="en-US" dirty="0"/>
              <a:t>Two Examples on Applying LDA to Cyber Security Research</a:t>
            </a:r>
          </a:p>
          <a:p>
            <a:pPr lvl="1"/>
            <a:r>
              <a:rPr lang="en-US" dirty="0"/>
              <a:t>Profiling Underground Economy Sellers</a:t>
            </a:r>
          </a:p>
          <a:p>
            <a:pPr lvl="1"/>
            <a:r>
              <a:rPr lang="en-US" dirty="0"/>
              <a:t>Understanding Hacker Source Code</a:t>
            </a:r>
          </a:p>
          <a:p>
            <a:r>
              <a:rPr lang="en-US" dirty="0" smtClean="0"/>
              <a:t>LDA Variants</a:t>
            </a:r>
          </a:p>
          <a:p>
            <a:pPr lvl="1"/>
            <a:r>
              <a:rPr lang="en-US" dirty="0"/>
              <a:t>Relaxing the Assumptions of </a:t>
            </a:r>
            <a:r>
              <a:rPr lang="en-US" dirty="0" smtClean="0"/>
              <a:t>LDA</a:t>
            </a:r>
          </a:p>
          <a:p>
            <a:pPr lvl="1"/>
            <a:r>
              <a:rPr lang="en-US" dirty="0"/>
              <a:t>Incorporating Metadata</a:t>
            </a:r>
            <a:endParaRPr lang="en-US" dirty="0" smtClean="0"/>
          </a:p>
          <a:p>
            <a:pPr lvl="1"/>
            <a:r>
              <a:rPr lang="en-US" dirty="0"/>
              <a:t>Generalizing to Other Kinds of </a:t>
            </a:r>
            <a:r>
              <a:rPr lang="en-US" dirty="0" smtClean="0"/>
              <a:t>Data</a:t>
            </a:r>
          </a:p>
          <a:p>
            <a:r>
              <a:rPr lang="en-US" dirty="0" smtClean="0"/>
              <a:t>Future Directions</a:t>
            </a:r>
          </a:p>
          <a:p>
            <a:r>
              <a:rPr lang="en-US" dirty="0" smtClean="0"/>
              <a:t>LDA Tools</a:t>
            </a:r>
          </a:p>
          <a:p>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2</a:t>
            </a:fld>
            <a:endParaRPr lang="en-US"/>
          </a:p>
        </p:txBody>
      </p:sp>
    </p:spTree>
    <p:extLst>
      <p:ext uri="{BB962C8B-B14F-4D97-AF65-F5344CB8AC3E}">
        <p14:creationId xmlns:p14="http://schemas.microsoft.com/office/powerpoint/2010/main" val="21066822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Cybersecurity Research Example – </a:t>
            </a:r>
            <a:r>
              <a:rPr lang="en-US" dirty="0" smtClean="0"/>
              <a:t/>
            </a:r>
            <a:br>
              <a:rPr lang="en-US" dirty="0" smtClean="0"/>
            </a:br>
            <a:r>
              <a:rPr lang="en-US" dirty="0" smtClean="0"/>
              <a:t>Profiling Underground Economy Sellers</a:t>
            </a:r>
            <a:endParaRPr lang="en-US" dirty="0"/>
          </a:p>
        </p:txBody>
      </p:sp>
      <p:sp>
        <p:nvSpPr>
          <p:cNvPr id="3" name="Content Placeholder 2"/>
          <p:cNvSpPr>
            <a:spLocks noGrp="1"/>
          </p:cNvSpPr>
          <p:nvPr>
            <p:ph idx="1"/>
          </p:nvPr>
        </p:nvSpPr>
        <p:spPr/>
        <p:txBody>
          <a:bodyPr/>
          <a:lstStyle/>
          <a:p>
            <a:r>
              <a:rPr lang="en-US" dirty="0" smtClean="0"/>
              <a:t>The underground </a:t>
            </a:r>
            <a:r>
              <a:rPr lang="en-US" dirty="0"/>
              <a:t>economy is </a:t>
            </a:r>
            <a:r>
              <a:rPr lang="en-US" dirty="0" smtClean="0"/>
              <a:t>the </a:t>
            </a:r>
            <a:r>
              <a:rPr lang="en-US" dirty="0"/>
              <a:t>online black market for exchanging products/services that </a:t>
            </a:r>
            <a:r>
              <a:rPr lang="en-US" dirty="0" smtClean="0"/>
              <a:t>relate </a:t>
            </a:r>
            <a:r>
              <a:rPr lang="en-US" dirty="0"/>
              <a:t>to </a:t>
            </a:r>
            <a:r>
              <a:rPr lang="en-US" dirty="0" smtClean="0"/>
              <a:t>cybercrimes.</a:t>
            </a:r>
          </a:p>
          <a:p>
            <a:endParaRPr lang="en-US" dirty="0" smtClean="0"/>
          </a:p>
          <a:p>
            <a:r>
              <a:rPr lang="en-US" dirty="0" smtClean="0"/>
              <a:t>Cyber crime activities have been mostly commoditized in the underground economy. </a:t>
            </a:r>
            <a:r>
              <a:rPr lang="en-US" dirty="0" smtClean="0">
                <a:sym typeface="Wingdings" panose="05000000000000000000" pitchFamily="2" charset="2"/>
              </a:rPr>
              <a:t> S</a:t>
            </a:r>
            <a:r>
              <a:rPr lang="en-US" dirty="0" smtClean="0"/>
              <a:t>ellers impose a growing threats to cyber security.</a:t>
            </a:r>
          </a:p>
          <a:p>
            <a:endParaRPr lang="en-US" dirty="0" smtClean="0"/>
          </a:p>
          <a:p>
            <a:r>
              <a:rPr lang="en-US" dirty="0" smtClean="0"/>
              <a:t>Sellers advertise their products/services by giving details about their resources, payments, contacts, etc.</a:t>
            </a:r>
          </a:p>
          <a:p>
            <a:endParaRPr lang="en-US" dirty="0" smtClean="0"/>
          </a:p>
          <a:p>
            <a:r>
              <a:rPr lang="en-US" b="1" dirty="0" smtClean="0"/>
              <a:t>Objective</a:t>
            </a:r>
            <a:r>
              <a:rPr lang="en-US" dirty="0" smtClean="0"/>
              <a:t>: to profile underground economy sellers to reflect their specialties(characteristics)</a:t>
            </a:r>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20</a:t>
            </a:fld>
            <a:endParaRPr lang="en-US"/>
          </a:p>
        </p:txBody>
      </p:sp>
    </p:spTree>
    <p:extLst>
      <p:ext uri="{BB962C8B-B14F-4D97-AF65-F5344CB8AC3E}">
        <p14:creationId xmlns:p14="http://schemas.microsoft.com/office/powerpoint/2010/main" val="3836785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6" descr="framework.png"/>
          <p:cNvPicPr>
            <a:picLocks noChangeAspect="1"/>
          </p:cNvPicPr>
          <p:nvPr/>
        </p:nvPicPr>
        <p:blipFill>
          <a:blip r:embed="rId2" cstate="print"/>
          <a:stretch>
            <a:fillRect/>
          </a:stretch>
        </p:blipFill>
        <p:spPr>
          <a:xfrm>
            <a:off x="169719" y="4216497"/>
            <a:ext cx="8804562" cy="2362200"/>
          </a:xfrm>
          <a:prstGeom prst="rect">
            <a:avLst/>
          </a:prstGeom>
        </p:spPr>
      </p:pic>
      <p:sp>
        <p:nvSpPr>
          <p:cNvPr id="2" name="Title 1"/>
          <p:cNvSpPr>
            <a:spLocks noGrp="1"/>
          </p:cNvSpPr>
          <p:nvPr>
            <p:ph type="title"/>
          </p:nvPr>
        </p:nvSpPr>
        <p:spPr/>
        <p:txBody>
          <a:bodyPr/>
          <a:lstStyle/>
          <a:p>
            <a:r>
              <a:rPr lang="en-US" dirty="0"/>
              <a:t>Cybersecurity Research Example – </a:t>
            </a:r>
            <a:br>
              <a:rPr lang="en-US" dirty="0"/>
            </a:br>
            <a:r>
              <a:rPr lang="en-US" dirty="0"/>
              <a:t>Profiling Underground Economy Sellers</a:t>
            </a:r>
          </a:p>
        </p:txBody>
      </p:sp>
      <p:sp>
        <p:nvSpPr>
          <p:cNvPr id="3" name="Content Placeholder 2"/>
          <p:cNvSpPr>
            <a:spLocks noGrp="1"/>
          </p:cNvSpPr>
          <p:nvPr>
            <p:ph idx="1"/>
          </p:nvPr>
        </p:nvSpPr>
        <p:spPr>
          <a:xfrm>
            <a:off x="628650" y="1825625"/>
            <a:ext cx="7886700" cy="2435657"/>
          </a:xfrm>
        </p:spPr>
        <p:txBody>
          <a:bodyPr/>
          <a:lstStyle/>
          <a:p>
            <a:r>
              <a:rPr lang="en-US" dirty="0" smtClean="0"/>
              <a:t>Input: Original threads from hacker forums</a:t>
            </a:r>
          </a:p>
          <a:p>
            <a:r>
              <a:rPr lang="en-US" dirty="0" smtClean="0"/>
              <a:t>Preprocessing:</a:t>
            </a:r>
          </a:p>
          <a:p>
            <a:pPr lvl="1"/>
            <a:r>
              <a:rPr lang="en-US" dirty="0" smtClean="0"/>
              <a:t>Thread Retrieval: Identifying threads related to the underground economy by conducting snowball sampling-based keywords search</a:t>
            </a:r>
          </a:p>
          <a:p>
            <a:pPr lvl="1"/>
            <a:r>
              <a:rPr lang="en-US" dirty="0" smtClean="0"/>
              <a:t>Thread Classification: Identifying advertisement threads using </a:t>
            </a:r>
            <a:r>
              <a:rPr lang="en-US" dirty="0" err="1" smtClean="0"/>
              <a:t>MaxEnt</a:t>
            </a:r>
            <a:r>
              <a:rPr lang="en-US" dirty="0" smtClean="0"/>
              <a:t> classifier</a:t>
            </a:r>
          </a:p>
          <a:p>
            <a:pPr lvl="2"/>
            <a:r>
              <a:rPr lang="en-US" dirty="0" smtClean="0"/>
              <a:t>Focusing on malware advertisements and stolen card advertisement</a:t>
            </a:r>
          </a:p>
          <a:p>
            <a:pPr lvl="2"/>
            <a:r>
              <a:rPr lang="en-US" dirty="0" smtClean="0"/>
              <a:t>Can be generalized to other advertisements.</a:t>
            </a:r>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21</a:t>
            </a:fld>
            <a:endParaRPr lang="en-US"/>
          </a:p>
        </p:txBody>
      </p:sp>
      <p:sp>
        <p:nvSpPr>
          <p:cNvPr id="6" name="Rectangle 5"/>
          <p:cNvSpPr/>
          <p:nvPr/>
        </p:nvSpPr>
        <p:spPr>
          <a:xfrm>
            <a:off x="7466121" y="4785064"/>
            <a:ext cx="1384916" cy="16778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3741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12477"/>
            <a:ext cx="7886700" cy="954250"/>
          </a:xfrm>
        </p:spPr>
        <p:txBody>
          <a:bodyPr>
            <a:normAutofit fontScale="90000"/>
          </a:bodyPr>
          <a:lstStyle/>
          <a:p>
            <a:r>
              <a:rPr lang="en-US" dirty="0"/>
              <a:t>Cybersecurity Research Example – </a:t>
            </a:r>
            <a:br>
              <a:rPr lang="en-US" dirty="0"/>
            </a:br>
            <a:r>
              <a:rPr lang="en-US" dirty="0"/>
              <a:t>Profiling Underground Economy Sellers</a:t>
            </a:r>
          </a:p>
        </p:txBody>
      </p:sp>
      <p:sp>
        <p:nvSpPr>
          <p:cNvPr id="3" name="Content Placeholder 2"/>
          <p:cNvSpPr>
            <a:spLocks noGrp="1"/>
          </p:cNvSpPr>
          <p:nvPr>
            <p:ph idx="1"/>
          </p:nvPr>
        </p:nvSpPr>
        <p:spPr>
          <a:xfrm>
            <a:off x="628649" y="966727"/>
            <a:ext cx="7886700" cy="973044"/>
          </a:xfrm>
        </p:spPr>
        <p:txBody>
          <a:bodyPr>
            <a:normAutofit lnSpcReduction="10000"/>
          </a:bodyPr>
          <a:lstStyle/>
          <a:p>
            <a:r>
              <a:rPr lang="en-US" dirty="0" smtClean="0"/>
              <a:t>To profile the seller, we seek to identify the major topics in its advertisement.</a:t>
            </a:r>
          </a:p>
          <a:p>
            <a:r>
              <a:rPr lang="en-US" dirty="0" smtClean="0"/>
              <a:t>Example input:</a:t>
            </a:r>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22</a:t>
            </a:fld>
            <a:endParaRPr lang="en-US"/>
          </a:p>
        </p:txBody>
      </p:sp>
      <p:grpSp>
        <p:nvGrpSpPr>
          <p:cNvPr id="19" name="Group 18"/>
          <p:cNvGrpSpPr/>
          <p:nvPr/>
        </p:nvGrpSpPr>
        <p:grpSpPr>
          <a:xfrm>
            <a:off x="423567" y="1939771"/>
            <a:ext cx="8296865" cy="4918229"/>
            <a:chOff x="0" y="146154"/>
            <a:chExt cx="9144000" cy="6575321"/>
          </a:xfrm>
        </p:grpSpPr>
        <p:sp>
          <p:nvSpPr>
            <p:cNvPr id="20"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22</a:t>
              </a:fld>
              <a:endParaRPr lang="en-US"/>
            </a:p>
          </p:txBody>
        </p:sp>
        <p:pic>
          <p:nvPicPr>
            <p:cNvPr id="21" name="Picture 20" descr="rescator.PNG"/>
            <p:cNvPicPr>
              <a:picLocks noChangeAspect="1"/>
            </p:cNvPicPr>
            <p:nvPr/>
          </p:nvPicPr>
          <p:blipFill>
            <a:blip r:embed="rId2" cstate="print"/>
            <a:stretch>
              <a:fillRect/>
            </a:stretch>
          </p:blipFill>
          <p:spPr>
            <a:xfrm>
              <a:off x="0" y="146154"/>
              <a:ext cx="9144000" cy="6565692"/>
            </a:xfrm>
            <a:prstGeom prst="rect">
              <a:avLst/>
            </a:prstGeom>
          </p:spPr>
        </p:pic>
        <p:sp>
          <p:nvSpPr>
            <p:cNvPr id="22" name="Rectangle 21"/>
            <p:cNvSpPr/>
            <p:nvPr/>
          </p:nvSpPr>
          <p:spPr>
            <a:xfrm>
              <a:off x="0" y="152400"/>
              <a:ext cx="1143000" cy="990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752600" y="1600200"/>
              <a:ext cx="7239000" cy="914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133600" y="2819400"/>
              <a:ext cx="2667000" cy="1066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752600" y="5410200"/>
              <a:ext cx="64008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133600" y="3962400"/>
              <a:ext cx="2667000" cy="1371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133600" y="5867400"/>
              <a:ext cx="762000" cy="533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ular Callout 27"/>
            <p:cNvSpPr/>
            <p:nvPr/>
          </p:nvSpPr>
          <p:spPr>
            <a:xfrm>
              <a:off x="100040" y="1283662"/>
              <a:ext cx="1195360" cy="654683"/>
            </a:xfrm>
            <a:prstGeom prst="wedgeRectCallout">
              <a:avLst>
                <a:gd name="adj1" fmla="val -24892"/>
                <a:gd name="adj2" fmla="val -61801"/>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200" dirty="0" smtClean="0"/>
                <a:t>Seller of stolen data: </a:t>
              </a:r>
              <a:r>
                <a:rPr lang="en-US" sz="1200" dirty="0" err="1" smtClean="0"/>
                <a:t>Rescator</a:t>
              </a:r>
              <a:endParaRPr lang="en-US" sz="1200" dirty="0"/>
            </a:p>
          </p:txBody>
        </p:sp>
        <p:sp>
          <p:nvSpPr>
            <p:cNvPr id="29" name="Rectangular Callout 28"/>
            <p:cNvSpPr/>
            <p:nvPr/>
          </p:nvSpPr>
          <p:spPr>
            <a:xfrm>
              <a:off x="2057400" y="811832"/>
              <a:ext cx="1371600" cy="635969"/>
            </a:xfrm>
            <a:prstGeom prst="wedgeRectCallout">
              <a:avLst>
                <a:gd name="adj1" fmla="val -15385"/>
                <a:gd name="adj2" fmla="val 62869"/>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200" dirty="0" smtClean="0"/>
                <a:t>Description of the stolen data/service</a:t>
              </a:r>
              <a:endParaRPr lang="en-US" sz="1200" dirty="0"/>
            </a:p>
          </p:txBody>
        </p:sp>
        <p:sp>
          <p:nvSpPr>
            <p:cNvPr id="30" name="Rectangular Callout 29"/>
            <p:cNvSpPr/>
            <p:nvPr/>
          </p:nvSpPr>
          <p:spPr>
            <a:xfrm>
              <a:off x="4953000" y="2590800"/>
              <a:ext cx="2137809" cy="381000"/>
            </a:xfrm>
            <a:prstGeom prst="wedgeRectCallout">
              <a:avLst>
                <a:gd name="adj1" fmla="val -56308"/>
                <a:gd name="adj2" fmla="val 15206"/>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200" dirty="0" smtClean="0"/>
                <a:t>Prices of the stolen data</a:t>
              </a:r>
              <a:endParaRPr lang="en-US" sz="1200" dirty="0"/>
            </a:p>
          </p:txBody>
        </p:sp>
        <p:cxnSp>
          <p:nvCxnSpPr>
            <p:cNvPr id="31" name="Elbow Connector 30"/>
            <p:cNvCxnSpPr>
              <a:stCxn id="26" idx="1"/>
              <a:endCxn id="27" idx="1"/>
            </p:cNvCxnSpPr>
            <p:nvPr/>
          </p:nvCxnSpPr>
          <p:spPr>
            <a:xfrm rot="10800000" flipV="1">
              <a:off x="2133600" y="4648200"/>
              <a:ext cx="12700" cy="1485900"/>
            </a:xfrm>
            <a:prstGeom prst="bentConnector3">
              <a:avLst>
                <a:gd name="adj1" fmla="val 5193104"/>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Rectangular Callout 31"/>
            <p:cNvSpPr/>
            <p:nvPr/>
          </p:nvSpPr>
          <p:spPr>
            <a:xfrm>
              <a:off x="304800" y="4648198"/>
              <a:ext cx="1066799" cy="914402"/>
            </a:xfrm>
            <a:prstGeom prst="wedgeRectCallout">
              <a:avLst>
                <a:gd name="adj1" fmla="val 60276"/>
                <a:gd name="adj2" fmla="val -11691"/>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200" dirty="0" smtClean="0"/>
                <a:t>Contact: a dedicated shop and ICQ</a:t>
              </a:r>
              <a:endParaRPr lang="en-US" sz="1200" dirty="0"/>
            </a:p>
          </p:txBody>
        </p:sp>
        <p:sp>
          <p:nvSpPr>
            <p:cNvPr id="33" name="Rectangular Callout 32"/>
            <p:cNvSpPr/>
            <p:nvPr/>
          </p:nvSpPr>
          <p:spPr>
            <a:xfrm>
              <a:off x="6400799" y="5083581"/>
              <a:ext cx="1576359" cy="250420"/>
            </a:xfrm>
            <a:prstGeom prst="wedgeRectCallout">
              <a:avLst>
                <a:gd name="adj1" fmla="val 12985"/>
                <a:gd name="adj2" fmla="val 67619"/>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200" dirty="0" smtClean="0"/>
                <a:t>Payment Options</a:t>
              </a:r>
              <a:endParaRPr lang="en-US" sz="1200" dirty="0"/>
            </a:p>
          </p:txBody>
        </p:sp>
      </p:grpSp>
    </p:spTree>
    <p:extLst>
      <p:ext uri="{BB962C8B-B14F-4D97-AF65-F5344CB8AC3E}">
        <p14:creationId xmlns:p14="http://schemas.microsoft.com/office/powerpoint/2010/main" val="2561560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Cybersecurity Research Example – </a:t>
            </a:r>
            <a:br>
              <a:rPr lang="en-US" dirty="0"/>
            </a:br>
            <a:r>
              <a:rPr lang="en-US" dirty="0"/>
              <a:t>Profiling Underground Economy Sellers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898265"/>
              </a:xfrm>
            </p:spPr>
            <p:txBody>
              <a:bodyPr>
                <a:normAutofit/>
              </a:bodyPr>
              <a:lstStyle/>
              <a:p>
                <a:r>
                  <a:rPr lang="en-US" dirty="0" smtClean="0"/>
                  <a:t>For LDA model selection, we use perplexity to choose the optimal number of topics for the advertisement corpus.</a:t>
                </a:r>
              </a:p>
              <a:p>
                <a:r>
                  <a:rPr lang="en-US" dirty="0" smtClean="0"/>
                  <a:t>Output:</a:t>
                </a:r>
              </a:p>
              <a:p>
                <a:pPr lvl="1"/>
                <a:r>
                  <a:rPr lang="en-US" dirty="0" smtClean="0"/>
                  <a:t>LDA gives the probabilities of each topics associated with the seller.</a:t>
                </a:r>
              </a:p>
              <a:p>
                <a:pPr lvl="1"/>
                <a:r>
                  <a:rPr lang="en-US" dirty="0" smtClean="0"/>
                  <a:t>We pick the top-</a:t>
                </a:r>
                <a14:m>
                  <m:oMath xmlns:m="http://schemas.openxmlformats.org/officeDocument/2006/math">
                    <m:r>
                      <a:rPr lang="en-US" i="1" dirty="0" smtClean="0">
                        <a:latin typeface="Cambria Math" panose="02040503050406030204" pitchFamily="18" charset="0"/>
                      </a:rPr>
                      <m:t>𝐾</m:t>
                    </m:r>
                  </m:oMath>
                </a14:m>
                <a:r>
                  <a:rPr lang="en-US" dirty="0" smtClean="0"/>
                  <a:t> topics to profile the seller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=5</m:t>
                    </m:r>
                  </m:oMath>
                </a14:m>
                <a:r>
                  <a:rPr lang="en-US" dirty="0" smtClean="0"/>
                  <a:t> in our example).</a:t>
                </a:r>
              </a:p>
              <a:p>
                <a:pPr lvl="1"/>
                <a:r>
                  <a:rPr lang="en-US" dirty="0" smtClean="0"/>
                  <a:t>For each topic, we pick the top-</a:t>
                </a:r>
                <a14:m>
                  <m:oMath xmlns:m="http://schemas.openxmlformats.org/officeDocument/2006/math">
                    <m:r>
                      <a:rPr lang="en-US" i="1" dirty="0" smtClean="0">
                        <a:latin typeface="Cambria Math" panose="02040503050406030204" pitchFamily="18" charset="0"/>
                      </a:rPr>
                      <m:t>𝐽</m:t>
                    </m:r>
                  </m:oMath>
                </a14:m>
                <a:r>
                  <a:rPr lang="en-US" dirty="0" smtClean="0"/>
                  <a:t> keywords to interpret the topic (</a:t>
                </a:r>
                <a14:m>
                  <m:oMath xmlns:m="http://schemas.openxmlformats.org/officeDocument/2006/math">
                    <m:r>
                      <a:rPr lang="en-US" i="1" dirty="0" smtClean="0">
                        <a:latin typeface="Cambria Math" panose="02040503050406030204" pitchFamily="18" charset="0"/>
                      </a:rPr>
                      <m:t>𝐽</m:t>
                    </m:r>
                    <m:r>
                      <a:rPr lang="en-US" i="1" dirty="0" smtClean="0">
                        <a:latin typeface="Cambria Math" panose="02040503050406030204" pitchFamily="18" charset="0"/>
                      </a:rPr>
                      <m:t>=10</m:t>
                    </m:r>
                  </m:oMath>
                </a14:m>
                <a:r>
                  <a:rPr lang="en-US" dirty="0" smtClean="0"/>
                  <a:t> in our example).</a:t>
                </a:r>
              </a:p>
              <a:p>
                <a:r>
                  <a:rPr lang="en-US" dirty="0" smtClean="0"/>
                  <a:t>The following table helps us to profile </a:t>
                </a:r>
                <a:r>
                  <a:rPr lang="en-US" dirty="0" err="1" smtClean="0"/>
                  <a:t>Rescator</a:t>
                </a:r>
                <a:r>
                  <a:rPr lang="en-US" dirty="0" smtClean="0"/>
                  <a:t> based on </a:t>
                </a:r>
                <a:r>
                  <a:rPr lang="en-US" smtClean="0"/>
                  <a:t>its characteristics </a:t>
                </a:r>
                <a:r>
                  <a:rPr lang="en-US" dirty="0" smtClean="0"/>
                  <a:t>in terms of the product, the payment, and the contact.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898265"/>
              </a:xfrm>
              <a:blipFill rotWithShape="0">
                <a:blip r:embed="rId2"/>
                <a:stretch>
                  <a:fillRect l="-773" t="-2311" r="-850" b="-33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832416B-85F6-4742-84EF-E92A7D9DDF5E}" type="slidenum">
              <a:rPr lang="en-US" smtClean="0"/>
              <a:t>23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040560299"/>
              </p:ext>
            </p:extLst>
          </p:nvPr>
        </p:nvGraphicFramePr>
        <p:xfrm>
          <a:off x="175673" y="4723890"/>
          <a:ext cx="8792654" cy="1826263"/>
        </p:xfrm>
        <a:graphic>
          <a:graphicData uri="http://schemas.openxmlformats.org/drawingml/2006/table">
            <a:tbl>
              <a:tblPr/>
              <a:tblGrid>
                <a:gridCol w="391898"/>
                <a:gridCol w="5455687"/>
                <a:gridCol w="2945069"/>
              </a:tblGrid>
              <a:tr h="190500">
                <a:tc gridSpan="3">
                  <a:txBody>
                    <a:bodyPr/>
                    <a:lstStyle/>
                    <a:p>
                      <a:pPr marL="0" marR="0">
                        <a:lnSpc>
                          <a:spcPct val="107000"/>
                        </a:lnSpc>
                        <a:spcBef>
                          <a:spcPts val="0"/>
                        </a:spcBef>
                        <a:spcAft>
                          <a:spcPts val="0"/>
                        </a:spcAft>
                      </a:pPr>
                      <a:r>
                        <a:rPr lang="en-US" sz="1400" b="1" dirty="0" smtClean="0">
                          <a:solidFill>
                            <a:srgbClr val="FFFFFF"/>
                          </a:solidFill>
                          <a:latin typeface="Calibri"/>
                          <a:ea typeface="Times New Roman"/>
                          <a:cs typeface="Times New Roman"/>
                        </a:rPr>
                        <a:t>Top </a:t>
                      </a:r>
                      <a:r>
                        <a:rPr lang="en-US" sz="1400" b="1" dirty="0">
                          <a:solidFill>
                            <a:srgbClr val="FFFFFF"/>
                          </a:solidFill>
                          <a:latin typeface="Calibri"/>
                          <a:ea typeface="Times New Roman"/>
                          <a:cs typeface="Times New Roman"/>
                        </a:rPr>
                        <a:t>Seller Characteristics of </a:t>
                      </a:r>
                      <a:r>
                        <a:rPr lang="en-US" sz="1400" b="1" i="1" dirty="0" err="1">
                          <a:solidFill>
                            <a:srgbClr val="FFFFFF"/>
                          </a:solidFill>
                          <a:latin typeface="Calibri"/>
                          <a:ea typeface="Times New Roman"/>
                          <a:cs typeface="Times New Roman"/>
                        </a:rPr>
                        <a:t>Rescator</a:t>
                      </a:r>
                      <a:endParaRPr lang="en-US" sz="14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hMerge="1">
                  <a:txBody>
                    <a:bodyPr/>
                    <a:lstStyle/>
                    <a:p>
                      <a:endParaRPr lang="en-US"/>
                    </a:p>
                  </a:txBody>
                  <a:tcPr/>
                </a:tc>
              </a:tr>
              <a:tr h="190500">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Top Keywords</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Interpretation</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0500">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5</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0000"/>
                          </a:solidFill>
                          <a:latin typeface="Calibri"/>
                          <a:ea typeface="Times New Roman"/>
                          <a:cs typeface="Times New Roman"/>
                        </a:rPr>
                        <a:t>shop, wmz, icq, webmoney, price, dump, </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marL="0" marR="0">
                        <a:lnSpc>
                          <a:spcPct val="107000"/>
                        </a:lnSpc>
                        <a:spcBef>
                          <a:spcPts val="0"/>
                        </a:spcBef>
                        <a:spcAft>
                          <a:spcPts val="0"/>
                        </a:spcAft>
                      </a:pPr>
                      <a:r>
                        <a:rPr lang="en-US" sz="1400" b="1">
                          <a:solidFill>
                            <a:srgbClr val="000000"/>
                          </a:solidFill>
                          <a:latin typeface="Calibri"/>
                          <a:ea typeface="Times New Roman"/>
                          <a:cs typeface="Times New Roman"/>
                        </a:rPr>
                        <a:t>Product:</a:t>
                      </a:r>
                      <a:r>
                        <a:rPr lang="en-US" sz="1400">
                          <a:solidFill>
                            <a:srgbClr val="000000"/>
                          </a:solidFill>
                          <a:latin typeface="Calibri"/>
                          <a:ea typeface="Times New Roman"/>
                          <a:cs typeface="Times New Roman"/>
                        </a:rPr>
                        <a:t> CCs, dumps (valid, verified);</a:t>
                      </a:r>
                      <a:br>
                        <a:rPr lang="en-US" sz="1400">
                          <a:solidFill>
                            <a:srgbClr val="000000"/>
                          </a:solidFill>
                          <a:latin typeface="Calibri"/>
                          <a:ea typeface="Times New Roman"/>
                          <a:cs typeface="Times New Roman"/>
                        </a:rPr>
                      </a:br>
                      <a:r>
                        <a:rPr lang="en-US" sz="1400" b="1">
                          <a:solidFill>
                            <a:srgbClr val="000000"/>
                          </a:solidFill>
                          <a:latin typeface="Calibri"/>
                          <a:ea typeface="Times New Roman"/>
                          <a:cs typeface="Times New Roman"/>
                        </a:rPr>
                        <a:t>Payment:</a:t>
                      </a:r>
                      <a:r>
                        <a:rPr lang="en-US" sz="1400">
                          <a:solidFill>
                            <a:srgbClr val="000000"/>
                          </a:solidFill>
                          <a:latin typeface="Calibri"/>
                          <a:ea typeface="Times New Roman"/>
                          <a:cs typeface="Times New Roman"/>
                        </a:rPr>
                        <a:t> wmz, webmoney, bitcoin, lesspay;</a:t>
                      </a:r>
                      <a:br>
                        <a:rPr lang="en-US" sz="1400">
                          <a:solidFill>
                            <a:srgbClr val="000000"/>
                          </a:solidFill>
                          <a:latin typeface="Calibri"/>
                          <a:ea typeface="Times New Roman"/>
                          <a:cs typeface="Times New Roman"/>
                        </a:rPr>
                      </a:br>
                      <a:r>
                        <a:rPr lang="en-US" sz="1400" b="1">
                          <a:solidFill>
                            <a:srgbClr val="000000"/>
                          </a:solidFill>
                          <a:latin typeface="Calibri"/>
                          <a:ea typeface="Times New Roman"/>
                          <a:cs typeface="Times New Roman"/>
                        </a:rPr>
                        <a:t>Contact:</a:t>
                      </a:r>
                      <a:r>
                        <a:rPr lang="en-US" sz="1400">
                          <a:solidFill>
                            <a:srgbClr val="000000"/>
                          </a:solidFill>
                          <a:latin typeface="Calibri"/>
                          <a:ea typeface="Times New Roman"/>
                          <a:cs typeface="Times New Roman"/>
                        </a:rPr>
                        <a:t> shop, register, deposit, email, icq, jabber</a:t>
                      </a:r>
                      <a:endParaRPr lang="en-US" sz="14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0500">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6</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0000"/>
                          </a:solidFill>
                          <a:latin typeface="Calibri"/>
                          <a:ea typeface="Times New Roman"/>
                          <a:cs typeface="Times New Roman"/>
                        </a:rPr>
                        <a:t>валид(valid), чекер(checker), карты(cards), баланс(balance), карт(cards)</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r>
              <a:tr h="190500">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8</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0000"/>
                          </a:solidFill>
                          <a:latin typeface="Calibri"/>
                          <a:ea typeface="Times New Roman"/>
                          <a:cs typeface="Times New Roman"/>
                        </a:rPr>
                        <a:t>shop, good, CCs, bases, update, cards, bitcoin, webmoney, validity, lesspay</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r>
              <a:tr h="190500">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11</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0000"/>
                          </a:solidFill>
                          <a:latin typeface="Calibri"/>
                          <a:ea typeface="Times New Roman"/>
                          <a:cs typeface="Times New Roman"/>
                        </a:rPr>
                        <a:t>dollars, dumps, deposit, payment, sell, online, verified</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r>
              <a:tr h="190500">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16</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solidFill>
                            <a:srgbClr val="000000"/>
                          </a:solidFill>
                          <a:latin typeface="Calibri"/>
                          <a:ea typeface="Times New Roman"/>
                          <a:cs typeface="Times New Roman"/>
                        </a:rPr>
                        <a:t>email, shop, register, </a:t>
                      </a:r>
                      <a:r>
                        <a:rPr lang="en-US" sz="1400" dirty="0" err="1">
                          <a:solidFill>
                            <a:srgbClr val="000000"/>
                          </a:solidFill>
                          <a:latin typeface="Calibri"/>
                          <a:ea typeface="Times New Roman"/>
                          <a:cs typeface="Times New Roman"/>
                        </a:rPr>
                        <a:t>icq</a:t>
                      </a:r>
                      <a:r>
                        <a:rPr lang="en-US" sz="1400" dirty="0">
                          <a:solidFill>
                            <a:srgbClr val="000000"/>
                          </a:solidFill>
                          <a:latin typeface="Calibri"/>
                          <a:ea typeface="Times New Roman"/>
                          <a:cs typeface="Times New Roman"/>
                        </a:rPr>
                        <a:t>, account, jabber, </a:t>
                      </a:r>
                      <a:endParaRPr lang="en-US" sz="14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r>
            </a:tbl>
          </a:graphicData>
        </a:graphic>
      </p:graphicFrame>
    </p:spTree>
    <p:extLst>
      <p:ext uri="{BB962C8B-B14F-4D97-AF65-F5344CB8AC3E}">
        <p14:creationId xmlns:p14="http://schemas.microsoft.com/office/powerpoint/2010/main" val="123485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Cybersecurity Research Example – Understanding Hacker Source Code</a:t>
            </a:r>
            <a:endParaRPr lang="en-US" b="1" dirty="0"/>
          </a:p>
        </p:txBody>
      </p:sp>
      <p:sp>
        <p:nvSpPr>
          <p:cNvPr id="3" name="Content Placeholder 2"/>
          <p:cNvSpPr>
            <a:spLocks noGrp="1"/>
          </p:cNvSpPr>
          <p:nvPr>
            <p:ph idx="1"/>
          </p:nvPr>
        </p:nvSpPr>
        <p:spPr>
          <a:xfrm>
            <a:off x="507270" y="1825625"/>
            <a:ext cx="4016178" cy="4898856"/>
          </a:xfrm>
        </p:spPr>
        <p:txBody>
          <a:bodyPr>
            <a:normAutofit fontScale="92500" lnSpcReduction="10000"/>
          </a:bodyPr>
          <a:lstStyle/>
          <a:p>
            <a:r>
              <a:rPr lang="en-US" sz="2000" dirty="0" smtClean="0"/>
              <a:t>Underground hacker forums provide a unique platform to understand assets which may be used for a cyber-attack. </a:t>
            </a:r>
          </a:p>
          <a:p>
            <a:pPr lvl="1"/>
            <a:endParaRPr lang="en-US" sz="1800" dirty="0"/>
          </a:p>
          <a:p>
            <a:r>
              <a:rPr lang="en-US" sz="2000" dirty="0" smtClean="0"/>
              <a:t>Hacker source code is one of the more abundant cyber-assets in such communities. </a:t>
            </a:r>
          </a:p>
          <a:p>
            <a:pPr lvl="1"/>
            <a:endParaRPr lang="en-US" sz="1600" dirty="0"/>
          </a:p>
          <a:p>
            <a:r>
              <a:rPr lang="en-US" sz="2000" dirty="0" smtClean="0"/>
              <a:t>There are often tens of thousands of such snippets of code embedded in forum postings.</a:t>
            </a:r>
          </a:p>
          <a:p>
            <a:pPr lvl="1"/>
            <a:endParaRPr lang="en-US" sz="1600" dirty="0" smtClean="0"/>
          </a:p>
          <a:p>
            <a:r>
              <a:rPr lang="en-US" sz="2000" dirty="0" smtClean="0"/>
              <a:t>However, little research has attempted to automatically understand such assets. </a:t>
            </a:r>
          </a:p>
          <a:p>
            <a:pPr lvl="1"/>
            <a:r>
              <a:rPr lang="en-US" sz="1600" dirty="0" smtClean="0"/>
              <a:t>Such research can lead to better cyber-defenses and also potential reuse of such assets for educational purposes. </a:t>
            </a:r>
            <a:endParaRPr lang="en-US" sz="1600" dirty="0"/>
          </a:p>
        </p:txBody>
      </p:sp>
      <p:pic>
        <p:nvPicPr>
          <p:cNvPr id="4" name="Picture 3"/>
          <p:cNvPicPr>
            <a:picLocks noChangeAspect="1"/>
          </p:cNvPicPr>
          <p:nvPr/>
        </p:nvPicPr>
        <p:blipFill>
          <a:blip r:embed="rId2"/>
          <a:stretch>
            <a:fillRect/>
          </a:stretch>
        </p:blipFill>
        <p:spPr>
          <a:xfrm>
            <a:off x="4492361" y="2724260"/>
            <a:ext cx="4607165" cy="2632666"/>
          </a:xfrm>
          <a:prstGeom prst="rect">
            <a:avLst/>
          </a:prstGeom>
          <a:ln w="19050">
            <a:solidFill>
              <a:schemeClr val="tx1"/>
            </a:solidFill>
          </a:ln>
        </p:spPr>
      </p:pic>
    </p:spTree>
    <p:extLst>
      <p:ext uri="{BB962C8B-B14F-4D97-AF65-F5344CB8AC3E}">
        <p14:creationId xmlns:p14="http://schemas.microsoft.com/office/powerpoint/2010/main" val="19937717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Cybersecurity Research Example – Understanding Hacker Source Code</a:t>
            </a:r>
            <a:endParaRPr lang="en-US" dirty="0"/>
          </a:p>
        </p:txBody>
      </p:sp>
      <p:sp>
        <p:nvSpPr>
          <p:cNvPr id="3" name="Content Placeholder 2"/>
          <p:cNvSpPr>
            <a:spLocks noGrp="1"/>
          </p:cNvSpPr>
          <p:nvPr>
            <p:ph idx="1"/>
          </p:nvPr>
        </p:nvSpPr>
        <p:spPr/>
        <p:txBody>
          <a:bodyPr>
            <a:normAutofit/>
          </a:bodyPr>
          <a:lstStyle/>
          <a:p>
            <a:r>
              <a:rPr lang="en-US" sz="2400" dirty="0" smtClean="0"/>
              <a:t>LDA can help us to better understand the types of malicious source code assets which are available in such forums. </a:t>
            </a:r>
          </a:p>
          <a:p>
            <a:pPr lvl="1"/>
            <a:endParaRPr lang="en-US" sz="2000" dirty="0"/>
          </a:p>
          <a:p>
            <a:r>
              <a:rPr lang="en-US" sz="2400" dirty="0" smtClean="0"/>
              <a:t>To perform the analysis, all source code post within a given forum represents a corpus which the LDA model is run on. </a:t>
            </a:r>
          </a:p>
          <a:p>
            <a:pPr lvl="1"/>
            <a:r>
              <a:rPr lang="en-US" sz="2000" dirty="0" smtClean="0"/>
              <a:t>Associated metadata (e.g., post date, author name) are preserved for post LDA analysis. </a:t>
            </a:r>
          </a:p>
          <a:p>
            <a:pPr lvl="1"/>
            <a:endParaRPr lang="en-US" dirty="0"/>
          </a:p>
          <a:p>
            <a:r>
              <a:rPr lang="en-US" sz="2400" dirty="0" smtClean="0"/>
              <a:t>Stanford Topic Modeling Toolbox (TMT) is used to run LDA on the source code forum postings. </a:t>
            </a:r>
          </a:p>
        </p:txBody>
      </p:sp>
    </p:spTree>
    <p:extLst>
      <p:ext uri="{BB962C8B-B14F-4D97-AF65-F5344CB8AC3E}">
        <p14:creationId xmlns:p14="http://schemas.microsoft.com/office/powerpoint/2010/main" val="19131316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Cybersecurity Research Example – Understanding Hacker Source Code</a:t>
            </a:r>
            <a:endParaRPr lang="en-US" dirty="0"/>
          </a:p>
        </p:txBody>
      </p:sp>
      <p:sp>
        <p:nvSpPr>
          <p:cNvPr id="3" name="Content Placeholder 2"/>
          <p:cNvSpPr>
            <a:spLocks noGrp="1"/>
          </p:cNvSpPr>
          <p:nvPr>
            <p:ph idx="1"/>
          </p:nvPr>
        </p:nvSpPr>
        <p:spPr/>
        <p:txBody>
          <a:bodyPr>
            <a:normAutofit/>
          </a:bodyPr>
          <a:lstStyle/>
          <a:p>
            <a:r>
              <a:rPr lang="en-US" sz="2000" dirty="0" smtClean="0"/>
              <a:t>To identify the optimal number of topics to run for in each forum, perplexity charts are calculated. </a:t>
            </a:r>
          </a:p>
          <a:p>
            <a:pPr lvl="2"/>
            <a:endParaRPr lang="en-US" sz="1400" dirty="0"/>
          </a:p>
          <a:p>
            <a:r>
              <a:rPr lang="en-US" sz="2000" dirty="0" smtClean="0"/>
              <a:t>The topic number which has the lowest perplexity score generally signifies the optimal number of topics. </a:t>
            </a:r>
          </a:p>
          <a:p>
            <a:pPr lvl="1"/>
            <a:r>
              <a:rPr lang="en-US" sz="1800" dirty="0" smtClean="0"/>
              <a:t>However, further manual evaluation is often needed. </a:t>
            </a:r>
            <a:endParaRPr lang="en-US" sz="1800" dirty="0"/>
          </a:p>
        </p:txBody>
      </p:sp>
      <p:graphicFrame>
        <p:nvGraphicFramePr>
          <p:cNvPr id="4" name="Content Placeholder 7"/>
          <p:cNvGraphicFramePr>
            <a:graphicFrameLocks/>
          </p:cNvGraphicFramePr>
          <p:nvPr>
            <p:extLst/>
          </p:nvPr>
        </p:nvGraphicFramePr>
        <p:xfrm>
          <a:off x="671783" y="4097136"/>
          <a:ext cx="2804292" cy="2354580"/>
        </p:xfrm>
        <a:graphic>
          <a:graphicData uri="http://schemas.openxmlformats.org/drawingml/2006/table">
            <a:tbl>
              <a:tblPr firstRow="1" bandRow="1">
                <a:tableStyleId>{5940675A-B579-460E-94D1-54222C63F5DA}</a:tableStyleId>
              </a:tblPr>
              <a:tblGrid>
                <a:gridCol w="1141650"/>
                <a:gridCol w="801181"/>
                <a:gridCol w="861461"/>
              </a:tblGrid>
              <a:tr h="546083">
                <a:tc>
                  <a:txBody>
                    <a:bodyPr/>
                    <a:lstStyle/>
                    <a:p>
                      <a:pPr algn="ctr"/>
                      <a:r>
                        <a:rPr lang="en-US" sz="1100" b="1" dirty="0" smtClean="0"/>
                        <a:t>Data</a:t>
                      </a:r>
                      <a:endParaRPr lang="en-US" sz="1100" b="1" dirty="0"/>
                    </a:p>
                  </a:txBody>
                  <a:tcPr anchor="ctr"/>
                </a:tc>
                <a:tc>
                  <a:txBody>
                    <a:bodyPr/>
                    <a:lstStyle/>
                    <a:p>
                      <a:pPr algn="ctr"/>
                      <a:r>
                        <a:rPr lang="en-US" sz="1100" b="1" dirty="0" smtClean="0"/>
                        <a:t>Optimal</a:t>
                      </a:r>
                      <a:r>
                        <a:rPr lang="en-US" sz="1100" b="1" baseline="0" dirty="0" smtClean="0"/>
                        <a:t> Topic Number</a:t>
                      </a:r>
                      <a:endParaRPr lang="en-US" sz="1100" b="1" dirty="0"/>
                    </a:p>
                  </a:txBody>
                  <a:tcPr anchor="ctr"/>
                </a:tc>
                <a:tc>
                  <a:txBody>
                    <a:bodyPr/>
                    <a:lstStyle/>
                    <a:p>
                      <a:pPr algn="ctr"/>
                      <a:r>
                        <a:rPr lang="en-US" sz="1100" b="1" dirty="0" smtClean="0"/>
                        <a:t>Perplexity</a:t>
                      </a:r>
                      <a:endParaRPr lang="en-US" sz="1100" b="1" dirty="0"/>
                    </a:p>
                  </a:txBody>
                  <a:tcPr anchor="ctr"/>
                </a:tc>
              </a:tr>
              <a:tr h="231035">
                <a:tc>
                  <a:txBody>
                    <a:bodyPr/>
                    <a:lstStyle/>
                    <a:p>
                      <a:pPr algn="ctr"/>
                      <a:r>
                        <a:rPr lang="en-US" sz="1050" b="0" dirty="0" err="1" smtClean="0">
                          <a:solidFill>
                            <a:schemeClr val="tx1"/>
                          </a:solidFill>
                        </a:rPr>
                        <a:t>DamageLab</a:t>
                      </a:r>
                      <a:endParaRPr lang="en-US" sz="1050" b="0" dirty="0">
                        <a:solidFill>
                          <a:schemeClr val="tx1"/>
                        </a:solidFill>
                      </a:endParaRPr>
                    </a:p>
                  </a:txBody>
                  <a:tcPr anchor="ctr"/>
                </a:tc>
                <a:tc>
                  <a:txBody>
                    <a:bodyPr/>
                    <a:lstStyle/>
                    <a:p>
                      <a:pPr algn="ctr"/>
                      <a:r>
                        <a:rPr lang="en-US" sz="1050" b="0" dirty="0" smtClean="0"/>
                        <a:t>60</a:t>
                      </a:r>
                      <a:endParaRPr lang="en-US" sz="1050" b="0" dirty="0"/>
                    </a:p>
                  </a:txBody>
                  <a:tcPr anchor="ctr"/>
                </a:tc>
                <a:tc>
                  <a:txBody>
                    <a:bodyPr/>
                    <a:lstStyle/>
                    <a:p>
                      <a:pPr algn="ctr"/>
                      <a:r>
                        <a:rPr lang="en-US" sz="1050" b="0" dirty="0" smtClean="0"/>
                        <a:t>440.772</a:t>
                      </a:r>
                      <a:endParaRPr lang="en-US" sz="1050" b="0" dirty="0"/>
                    </a:p>
                  </a:txBody>
                  <a:tcPr anchor="ctr"/>
                </a:tc>
              </a:tr>
              <a:tr h="231035">
                <a:tc>
                  <a:txBody>
                    <a:bodyPr/>
                    <a:lstStyle/>
                    <a:p>
                      <a:pPr algn="ctr"/>
                      <a:r>
                        <a:rPr lang="en-US" sz="1050" b="0" dirty="0" smtClean="0">
                          <a:solidFill>
                            <a:schemeClr val="tx1"/>
                          </a:solidFill>
                        </a:rPr>
                        <a:t>Exploit</a:t>
                      </a:r>
                      <a:endParaRPr lang="en-US" sz="1050" b="0" dirty="0">
                        <a:solidFill>
                          <a:schemeClr val="tx1"/>
                        </a:solidFill>
                      </a:endParaRPr>
                    </a:p>
                  </a:txBody>
                  <a:tcPr anchor="ctr"/>
                </a:tc>
                <a:tc>
                  <a:txBody>
                    <a:bodyPr/>
                    <a:lstStyle/>
                    <a:p>
                      <a:pPr algn="ctr"/>
                      <a:r>
                        <a:rPr lang="en-US" sz="1050" b="0" dirty="0" smtClean="0"/>
                        <a:t>65</a:t>
                      </a:r>
                      <a:endParaRPr lang="en-US" sz="1050" b="0" dirty="0"/>
                    </a:p>
                  </a:txBody>
                  <a:tcPr anchor="ctr"/>
                </a:tc>
                <a:tc>
                  <a:txBody>
                    <a:bodyPr/>
                    <a:lstStyle/>
                    <a:p>
                      <a:pPr algn="ctr"/>
                      <a:r>
                        <a:rPr lang="en-US" sz="1050" b="0" dirty="0" smtClean="0"/>
                        <a:t>1,424.834</a:t>
                      </a:r>
                    </a:p>
                  </a:txBody>
                  <a:tcPr anchor="ctr"/>
                </a:tc>
              </a:tr>
              <a:tr h="231035">
                <a:tc>
                  <a:txBody>
                    <a:bodyPr/>
                    <a:lstStyle/>
                    <a:p>
                      <a:pPr algn="ctr"/>
                      <a:r>
                        <a:rPr lang="en-US" sz="1050" b="0" dirty="0" smtClean="0">
                          <a:solidFill>
                            <a:schemeClr val="tx1"/>
                          </a:solidFill>
                        </a:rPr>
                        <a:t>OpenSC</a:t>
                      </a:r>
                      <a:endParaRPr lang="en-US" sz="1050" b="0" dirty="0">
                        <a:solidFill>
                          <a:schemeClr val="tx1"/>
                        </a:solidFill>
                      </a:endParaRPr>
                    </a:p>
                  </a:txBody>
                  <a:tcPr anchor="ctr"/>
                </a:tc>
                <a:tc>
                  <a:txBody>
                    <a:bodyPr/>
                    <a:lstStyle/>
                    <a:p>
                      <a:pPr algn="ctr"/>
                      <a:r>
                        <a:rPr lang="en-US" sz="1050" b="0" dirty="0" smtClean="0"/>
                        <a:t>95</a:t>
                      </a:r>
                      <a:endParaRPr lang="en-US" sz="1050" b="0" dirty="0"/>
                    </a:p>
                  </a:txBody>
                  <a:tcPr anchor="ctr"/>
                </a:tc>
                <a:tc>
                  <a:txBody>
                    <a:bodyPr/>
                    <a:lstStyle/>
                    <a:p>
                      <a:pPr algn="ctr"/>
                      <a:r>
                        <a:rPr lang="en-US" sz="1050" b="0" dirty="0" smtClean="0"/>
                        <a:t>4,866.838</a:t>
                      </a:r>
                      <a:endParaRPr lang="en-US" sz="1050" b="0" dirty="0"/>
                    </a:p>
                  </a:txBody>
                  <a:tcPr anchor="ctr"/>
                </a:tc>
              </a:tr>
              <a:tr h="231035">
                <a:tc>
                  <a:txBody>
                    <a:bodyPr/>
                    <a:lstStyle/>
                    <a:p>
                      <a:pPr algn="ctr"/>
                      <a:r>
                        <a:rPr lang="en-US" sz="1050" b="0" dirty="0" err="1" smtClean="0">
                          <a:solidFill>
                            <a:schemeClr val="tx1"/>
                          </a:solidFill>
                        </a:rPr>
                        <a:t>Prologic</a:t>
                      </a:r>
                      <a:endParaRPr lang="en-US" sz="1050" b="0" dirty="0">
                        <a:solidFill>
                          <a:schemeClr val="tx1"/>
                        </a:solidFill>
                      </a:endParaRPr>
                    </a:p>
                  </a:txBody>
                  <a:tcPr anchor="ctr"/>
                </a:tc>
                <a:tc>
                  <a:txBody>
                    <a:bodyPr/>
                    <a:lstStyle/>
                    <a:p>
                      <a:pPr algn="ctr"/>
                      <a:r>
                        <a:rPr lang="en-US" sz="1050" b="0" dirty="0" smtClean="0"/>
                        <a:t>95</a:t>
                      </a:r>
                      <a:endParaRPr lang="en-US" sz="1050" b="0" dirty="0"/>
                    </a:p>
                  </a:txBody>
                  <a:tcPr anchor="ctr"/>
                </a:tc>
                <a:tc>
                  <a:txBody>
                    <a:bodyPr/>
                    <a:lstStyle/>
                    <a:p>
                      <a:pPr algn="ctr"/>
                      <a:r>
                        <a:rPr lang="en-US" sz="1050" b="0" dirty="0" smtClean="0"/>
                        <a:t>970.41</a:t>
                      </a:r>
                      <a:endParaRPr lang="en-US" sz="1050" b="0" dirty="0"/>
                    </a:p>
                  </a:txBody>
                  <a:tcPr anchor="ctr"/>
                </a:tc>
              </a:tr>
              <a:tr h="231035">
                <a:tc>
                  <a:txBody>
                    <a:bodyPr/>
                    <a:lstStyle/>
                    <a:p>
                      <a:pPr algn="ctr"/>
                      <a:r>
                        <a:rPr lang="en-US" sz="1050" b="0" dirty="0" smtClean="0">
                          <a:solidFill>
                            <a:schemeClr val="tx1"/>
                          </a:solidFill>
                        </a:rPr>
                        <a:t>Reverse4You</a:t>
                      </a:r>
                      <a:endParaRPr lang="en-US" sz="1050" b="0" dirty="0">
                        <a:solidFill>
                          <a:schemeClr val="tx1"/>
                        </a:solidFill>
                      </a:endParaRPr>
                    </a:p>
                  </a:txBody>
                  <a:tcPr anchor="ctr"/>
                </a:tc>
                <a:tc>
                  <a:txBody>
                    <a:bodyPr/>
                    <a:lstStyle/>
                    <a:p>
                      <a:pPr algn="ctr"/>
                      <a:r>
                        <a:rPr lang="en-US" sz="1050" b="0" dirty="0" smtClean="0"/>
                        <a:t>80</a:t>
                      </a:r>
                      <a:endParaRPr lang="en-US" sz="1050" b="0" dirty="0"/>
                    </a:p>
                  </a:txBody>
                  <a:tcPr anchor="ctr"/>
                </a:tc>
                <a:tc>
                  <a:txBody>
                    <a:bodyPr/>
                    <a:lstStyle/>
                    <a:p>
                      <a:pPr algn="ctr"/>
                      <a:r>
                        <a:rPr lang="en-US" sz="1050" b="0" dirty="0" smtClean="0"/>
                        <a:t>1,576.980</a:t>
                      </a:r>
                      <a:endParaRPr lang="en-US" sz="1050" b="0" dirty="0"/>
                    </a:p>
                  </a:txBody>
                  <a:tcPr anchor="ctr"/>
                </a:tc>
              </a:tr>
              <a:tr h="231035">
                <a:tc>
                  <a:txBody>
                    <a:bodyPr/>
                    <a:lstStyle/>
                    <a:p>
                      <a:pPr algn="ctr"/>
                      <a:r>
                        <a:rPr lang="en-US" sz="1050" b="0" dirty="0" err="1" smtClean="0">
                          <a:solidFill>
                            <a:schemeClr val="tx1"/>
                          </a:solidFill>
                        </a:rPr>
                        <a:t>Xakepok</a:t>
                      </a:r>
                      <a:endParaRPr lang="en-US" sz="1050" b="0" dirty="0">
                        <a:solidFill>
                          <a:schemeClr val="tx1"/>
                        </a:solidFill>
                      </a:endParaRPr>
                    </a:p>
                  </a:txBody>
                  <a:tcPr anchor="ctr"/>
                </a:tc>
                <a:tc>
                  <a:txBody>
                    <a:bodyPr/>
                    <a:lstStyle/>
                    <a:p>
                      <a:pPr algn="ctr"/>
                      <a:r>
                        <a:rPr lang="en-US" sz="1050" b="0" dirty="0" smtClean="0"/>
                        <a:t>90</a:t>
                      </a:r>
                      <a:endParaRPr lang="en-US" sz="1050" b="0" dirty="0"/>
                    </a:p>
                  </a:txBody>
                  <a:tcPr anchor="ctr"/>
                </a:tc>
                <a:tc>
                  <a:txBody>
                    <a:bodyPr/>
                    <a:lstStyle/>
                    <a:p>
                      <a:pPr algn="ctr"/>
                      <a:r>
                        <a:rPr lang="en-US" sz="1050" b="0" dirty="0" smtClean="0"/>
                        <a:t>390.453</a:t>
                      </a:r>
                      <a:endParaRPr lang="en-US" sz="1050" b="0" dirty="0"/>
                    </a:p>
                  </a:txBody>
                  <a:tcPr anchor="ctr"/>
                </a:tc>
              </a:tr>
              <a:tr h="231035">
                <a:tc>
                  <a:txBody>
                    <a:bodyPr/>
                    <a:lstStyle/>
                    <a:p>
                      <a:pPr algn="ctr"/>
                      <a:r>
                        <a:rPr lang="en-US" sz="1050" b="0" dirty="0" err="1" smtClean="0">
                          <a:solidFill>
                            <a:schemeClr val="tx1"/>
                          </a:solidFill>
                        </a:rPr>
                        <a:t>Xeksec</a:t>
                      </a:r>
                      <a:endParaRPr lang="en-US" sz="1050" b="0" dirty="0">
                        <a:solidFill>
                          <a:schemeClr val="tx1"/>
                        </a:solidFill>
                      </a:endParaRPr>
                    </a:p>
                  </a:txBody>
                  <a:tcPr anchor="ctr"/>
                </a:tc>
                <a:tc>
                  <a:txBody>
                    <a:bodyPr/>
                    <a:lstStyle/>
                    <a:p>
                      <a:pPr algn="ctr"/>
                      <a:r>
                        <a:rPr lang="en-US" sz="1050" b="0" dirty="0" smtClean="0"/>
                        <a:t>80</a:t>
                      </a:r>
                      <a:endParaRPr lang="en-US" sz="1050" b="0" dirty="0"/>
                    </a:p>
                  </a:txBody>
                  <a:tcPr anchor="ctr"/>
                </a:tc>
                <a:tc>
                  <a:txBody>
                    <a:bodyPr/>
                    <a:lstStyle/>
                    <a:p>
                      <a:pPr algn="ctr"/>
                      <a:r>
                        <a:rPr lang="en-US" sz="1050" b="0" dirty="0" smtClean="0"/>
                        <a:t>1,198.133</a:t>
                      </a:r>
                      <a:endParaRPr lang="en-US" sz="1050" b="0" dirty="0"/>
                    </a:p>
                  </a:txBody>
                  <a:tcPr anchor="ctr"/>
                </a:tc>
              </a:tr>
            </a:tbl>
          </a:graphicData>
        </a:graphic>
      </p:graphicFrame>
      <p:graphicFrame>
        <p:nvGraphicFramePr>
          <p:cNvPr id="5" name="Chart 4"/>
          <p:cNvGraphicFramePr>
            <a:graphicFrameLocks/>
          </p:cNvGraphicFramePr>
          <p:nvPr>
            <p:extLst/>
          </p:nvPr>
        </p:nvGraphicFramePr>
        <p:xfrm>
          <a:off x="3851661" y="3689968"/>
          <a:ext cx="4572000" cy="309774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55563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Cybersecurity Research Example – Understanding Hacker Source Code</a:t>
            </a:r>
            <a:endParaRPr lang="en-US" dirty="0"/>
          </a:p>
        </p:txBody>
      </p:sp>
      <p:sp>
        <p:nvSpPr>
          <p:cNvPr id="3" name="Content Placeholder 2"/>
          <p:cNvSpPr>
            <a:spLocks noGrp="1"/>
          </p:cNvSpPr>
          <p:nvPr>
            <p:ph idx="1"/>
          </p:nvPr>
        </p:nvSpPr>
        <p:spPr>
          <a:xfrm>
            <a:off x="628650" y="1594131"/>
            <a:ext cx="7886700" cy="2330506"/>
          </a:xfrm>
        </p:spPr>
        <p:txBody>
          <a:bodyPr>
            <a:normAutofit fontScale="70000" lnSpcReduction="20000"/>
          </a:bodyPr>
          <a:lstStyle/>
          <a:p>
            <a:r>
              <a:rPr lang="en-US" dirty="0" smtClean="0"/>
              <a:t>After running the model for the optimal number of topics, we can evaluate the outputted keywords, and label each topic. </a:t>
            </a:r>
          </a:p>
          <a:p>
            <a:pPr lvl="1"/>
            <a:endParaRPr lang="en-US" dirty="0"/>
          </a:p>
          <a:p>
            <a:r>
              <a:rPr lang="en-US" dirty="0" smtClean="0"/>
              <a:t>We can further analyze the results by using the associated metadata to create temporal trends, allowing us to discover interesting insights.</a:t>
            </a:r>
          </a:p>
          <a:p>
            <a:pPr lvl="1"/>
            <a:r>
              <a:rPr lang="en-US" dirty="0" smtClean="0"/>
              <a:t>E.g</a:t>
            </a:r>
            <a:r>
              <a:rPr lang="en-US" dirty="0"/>
              <a:t>., SQL injections in hacker forums were popular in 2009, a time which many companies were worried about website </a:t>
            </a:r>
            <a:r>
              <a:rPr lang="en-US" dirty="0" err="1"/>
              <a:t>backdooring</a:t>
            </a:r>
            <a:r>
              <a:rPr lang="en-US" dirty="0" smtClean="0"/>
              <a:t>.</a:t>
            </a:r>
          </a:p>
          <a:p>
            <a:pPr lvl="2"/>
            <a:endParaRPr lang="en-US" dirty="0" smtClean="0"/>
          </a:p>
          <a:p>
            <a:r>
              <a:rPr lang="en-US" dirty="0" smtClean="0"/>
              <a:t>Overall, LDA allows researchers to automatically understand large amounts of hacker code and how specific types of code trend over time. </a:t>
            </a:r>
          </a:p>
          <a:p>
            <a:pPr lvl="1"/>
            <a:r>
              <a:rPr lang="en-US" dirty="0" smtClean="0"/>
              <a:t>Reduces the need for manual explorations, and also shows the emerging exploits available in forums. </a:t>
            </a:r>
            <a:endParaRPr lang="en-US" dirty="0"/>
          </a:p>
          <a:p>
            <a:endParaRPr lang="en-US" dirty="0"/>
          </a:p>
        </p:txBody>
      </p:sp>
      <p:pic>
        <p:nvPicPr>
          <p:cNvPr id="5" name="Picture 4"/>
          <p:cNvPicPr>
            <a:picLocks noChangeAspect="1"/>
          </p:cNvPicPr>
          <p:nvPr/>
        </p:nvPicPr>
        <p:blipFill>
          <a:blip r:embed="rId2"/>
          <a:stretch>
            <a:fillRect/>
          </a:stretch>
        </p:blipFill>
        <p:spPr>
          <a:xfrm>
            <a:off x="2528023" y="5348562"/>
            <a:ext cx="4260915" cy="1480954"/>
          </a:xfrm>
          <a:prstGeom prst="rect">
            <a:avLst/>
          </a:prstGeom>
        </p:spPr>
      </p:pic>
      <p:pic>
        <p:nvPicPr>
          <p:cNvPr id="7" name="Picture 6"/>
          <p:cNvPicPr>
            <a:picLocks noChangeAspect="1"/>
          </p:cNvPicPr>
          <p:nvPr/>
        </p:nvPicPr>
        <p:blipFill>
          <a:blip r:embed="rId3"/>
          <a:stretch>
            <a:fillRect/>
          </a:stretch>
        </p:blipFill>
        <p:spPr>
          <a:xfrm>
            <a:off x="1662743" y="3836816"/>
            <a:ext cx="5991474" cy="1477743"/>
          </a:xfrm>
          <a:prstGeom prst="rect">
            <a:avLst/>
          </a:prstGeom>
        </p:spPr>
      </p:pic>
    </p:spTree>
    <p:extLst>
      <p:ext uri="{BB962C8B-B14F-4D97-AF65-F5344CB8AC3E}">
        <p14:creationId xmlns:p14="http://schemas.microsoft.com/office/powerpoint/2010/main" val="369170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solidFill>
                  <a:schemeClr val="bg1">
                    <a:lumMod val="75000"/>
                  </a:schemeClr>
                </a:solidFill>
              </a:rPr>
              <a:t>Introduction and Motivation</a:t>
            </a:r>
          </a:p>
          <a:p>
            <a:r>
              <a:rPr lang="en-US" dirty="0" smtClean="0">
                <a:solidFill>
                  <a:schemeClr val="bg1">
                    <a:lumMod val="75000"/>
                  </a:schemeClr>
                </a:solidFill>
              </a:rPr>
              <a:t>Latent </a:t>
            </a:r>
            <a:r>
              <a:rPr lang="en-US" dirty="0" err="1" smtClean="0">
                <a:solidFill>
                  <a:schemeClr val="bg1">
                    <a:lumMod val="75000"/>
                  </a:schemeClr>
                </a:solidFill>
              </a:rPr>
              <a:t>Dirichlet</a:t>
            </a:r>
            <a:r>
              <a:rPr lang="en-US" dirty="0" smtClean="0">
                <a:solidFill>
                  <a:schemeClr val="bg1">
                    <a:lumMod val="75000"/>
                  </a:schemeClr>
                </a:solidFill>
              </a:rPr>
              <a:t> Allocation</a:t>
            </a:r>
          </a:p>
          <a:p>
            <a:pPr lvl="1"/>
            <a:r>
              <a:rPr lang="en-US" dirty="0" smtClean="0">
                <a:solidFill>
                  <a:schemeClr val="bg1">
                    <a:lumMod val="75000"/>
                  </a:schemeClr>
                </a:solidFill>
              </a:rPr>
              <a:t>Probabilistic Modeling Overview</a:t>
            </a:r>
          </a:p>
          <a:p>
            <a:pPr lvl="1"/>
            <a:r>
              <a:rPr lang="en-US" dirty="0" smtClean="0">
                <a:solidFill>
                  <a:schemeClr val="bg1">
                    <a:lumMod val="75000"/>
                  </a:schemeClr>
                </a:solidFill>
              </a:rPr>
              <a:t>LDA Assumptions</a:t>
            </a:r>
          </a:p>
          <a:p>
            <a:pPr lvl="1"/>
            <a:r>
              <a:rPr lang="en-US" dirty="0" smtClean="0">
                <a:solidFill>
                  <a:schemeClr val="bg1">
                    <a:lumMod val="75000"/>
                  </a:schemeClr>
                </a:solidFill>
              </a:rPr>
              <a:t>Inference</a:t>
            </a:r>
          </a:p>
          <a:p>
            <a:pPr lvl="1"/>
            <a:r>
              <a:rPr lang="en-US" dirty="0" smtClean="0">
                <a:solidFill>
                  <a:schemeClr val="bg1">
                    <a:lumMod val="75000"/>
                  </a:schemeClr>
                </a:solidFill>
              </a:rPr>
              <a:t>Evaluation</a:t>
            </a:r>
          </a:p>
          <a:p>
            <a:r>
              <a:rPr lang="en-US" dirty="0">
                <a:solidFill>
                  <a:schemeClr val="bg1">
                    <a:lumMod val="75000"/>
                  </a:schemeClr>
                </a:solidFill>
              </a:rPr>
              <a:t>Two Examples on Applying LDA to Cyber Security Research</a:t>
            </a:r>
          </a:p>
          <a:p>
            <a:pPr lvl="1"/>
            <a:r>
              <a:rPr lang="en-US" dirty="0">
                <a:solidFill>
                  <a:schemeClr val="bg1">
                    <a:lumMod val="75000"/>
                  </a:schemeClr>
                </a:solidFill>
              </a:rPr>
              <a:t>Profiling Underground Economy Sellers</a:t>
            </a:r>
          </a:p>
          <a:p>
            <a:pPr lvl="1"/>
            <a:r>
              <a:rPr lang="en-US" dirty="0">
                <a:solidFill>
                  <a:schemeClr val="bg1">
                    <a:lumMod val="75000"/>
                  </a:schemeClr>
                </a:solidFill>
              </a:rPr>
              <a:t>Understanding Hacker Source Code</a:t>
            </a:r>
          </a:p>
          <a:p>
            <a:r>
              <a:rPr lang="en-US" dirty="0" smtClean="0"/>
              <a:t>LDA Variants</a:t>
            </a:r>
          </a:p>
          <a:p>
            <a:pPr lvl="1"/>
            <a:r>
              <a:rPr lang="en-US" dirty="0"/>
              <a:t>Relaxing the Assumptions of </a:t>
            </a:r>
            <a:r>
              <a:rPr lang="en-US" dirty="0" smtClean="0"/>
              <a:t>LDA</a:t>
            </a:r>
          </a:p>
          <a:p>
            <a:pPr lvl="1"/>
            <a:r>
              <a:rPr lang="en-US" dirty="0"/>
              <a:t>Incorporating Metadata</a:t>
            </a:r>
            <a:endParaRPr lang="en-US" dirty="0" smtClean="0"/>
          </a:p>
          <a:p>
            <a:pPr lvl="1"/>
            <a:r>
              <a:rPr lang="en-US" dirty="0"/>
              <a:t>Generalizing to Other Kinds of </a:t>
            </a:r>
            <a:r>
              <a:rPr lang="en-US" dirty="0" smtClean="0"/>
              <a:t>Data</a:t>
            </a:r>
          </a:p>
          <a:p>
            <a:r>
              <a:rPr lang="en-US" dirty="0" smtClean="0">
                <a:solidFill>
                  <a:schemeClr val="bg1">
                    <a:lumMod val="75000"/>
                  </a:schemeClr>
                </a:solidFill>
              </a:rPr>
              <a:t>Future Directions</a:t>
            </a:r>
          </a:p>
          <a:p>
            <a:r>
              <a:rPr lang="en-US" dirty="0" smtClean="0">
                <a:solidFill>
                  <a:schemeClr val="bg1">
                    <a:lumMod val="75000"/>
                  </a:schemeClr>
                </a:solidFill>
              </a:rPr>
              <a:t>LDA Tools</a:t>
            </a:r>
          </a:p>
          <a:p>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28</a:t>
            </a:fld>
            <a:endParaRPr lang="en-US"/>
          </a:p>
        </p:txBody>
      </p:sp>
    </p:spTree>
    <p:extLst>
      <p:ext uri="{BB962C8B-B14F-4D97-AF65-F5344CB8AC3E}">
        <p14:creationId xmlns:p14="http://schemas.microsoft.com/office/powerpoint/2010/main" val="32345510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LDA Variants: Relaxing the </a:t>
            </a:r>
            <a:r>
              <a:rPr lang="en-US" dirty="0" smtClean="0"/>
              <a:t>Assumptions </a:t>
            </a:r>
            <a:r>
              <a:rPr lang="en-US" dirty="0"/>
              <a:t>of </a:t>
            </a:r>
            <a:r>
              <a:rPr lang="en-US" dirty="0" smtClean="0"/>
              <a:t>LDA</a:t>
            </a:r>
            <a:endParaRPr lang="en-US" dirty="0"/>
          </a:p>
        </p:txBody>
      </p:sp>
      <p:sp>
        <p:nvSpPr>
          <p:cNvPr id="3" name="Content Placeholder 2"/>
          <p:cNvSpPr>
            <a:spLocks noGrp="1"/>
          </p:cNvSpPr>
          <p:nvPr>
            <p:ph idx="1"/>
          </p:nvPr>
        </p:nvSpPr>
        <p:spPr/>
        <p:txBody>
          <a:bodyPr>
            <a:normAutofit/>
          </a:bodyPr>
          <a:lstStyle/>
          <a:p>
            <a:r>
              <a:rPr lang="en-US" sz="2400" dirty="0" smtClean="0"/>
              <a:t>Consider the order of the words: words in a document cannot be exchanged</a:t>
            </a:r>
          </a:p>
          <a:p>
            <a:pPr lvl="1"/>
            <a:r>
              <a:rPr lang="en-US" sz="2000" dirty="0" smtClean="0"/>
              <a:t>Conditioning on the previous word (Wallach 2006)</a:t>
            </a:r>
          </a:p>
          <a:p>
            <a:pPr lvl="1"/>
            <a:r>
              <a:rPr lang="en-US" sz="2000" dirty="0" smtClean="0"/>
              <a:t>Hidden Markov Model (Griffiths et al. 2005)</a:t>
            </a:r>
          </a:p>
          <a:p>
            <a:endParaRPr lang="en-US" sz="2400" dirty="0" smtClean="0"/>
          </a:p>
          <a:p>
            <a:r>
              <a:rPr lang="en-US" sz="2400" dirty="0" smtClean="0"/>
              <a:t>Consider the order of the documents</a:t>
            </a:r>
          </a:p>
          <a:p>
            <a:pPr lvl="1"/>
            <a:r>
              <a:rPr lang="en-US" sz="2000" dirty="0" smtClean="0"/>
              <a:t>Dynamic LDA (</a:t>
            </a:r>
            <a:r>
              <a:rPr lang="en-US" sz="2000" dirty="0" err="1" smtClean="0"/>
              <a:t>Blei</a:t>
            </a:r>
            <a:r>
              <a:rPr lang="en-US" sz="2000" dirty="0" smtClean="0"/>
              <a:t> &amp; Lafferty 2006)</a:t>
            </a:r>
          </a:p>
          <a:p>
            <a:endParaRPr lang="en-US" sz="2400" dirty="0" smtClean="0"/>
          </a:p>
          <a:p>
            <a:r>
              <a:rPr lang="en-US" sz="2400" dirty="0" smtClean="0"/>
              <a:t>Consider previously unseen topics: the number of topics is not fixed</a:t>
            </a:r>
          </a:p>
          <a:p>
            <a:pPr lvl="1"/>
            <a:r>
              <a:rPr lang="en-US" sz="2000" dirty="0" smtClean="0"/>
              <a:t>Bayesian </a:t>
            </a:r>
            <a:r>
              <a:rPr lang="en-US" sz="2000" dirty="0" err="1" smtClean="0"/>
              <a:t>Nonparametrics</a:t>
            </a:r>
            <a:r>
              <a:rPr lang="en-US" sz="2000" dirty="0" smtClean="0"/>
              <a:t> (</a:t>
            </a:r>
            <a:r>
              <a:rPr lang="en-US" sz="2000" dirty="0" err="1" smtClean="0"/>
              <a:t>Blei</a:t>
            </a:r>
            <a:r>
              <a:rPr lang="en-US" sz="2000" dirty="0" smtClean="0"/>
              <a:t> et al. 2010)</a:t>
            </a:r>
          </a:p>
        </p:txBody>
      </p:sp>
      <p:sp>
        <p:nvSpPr>
          <p:cNvPr id="4" name="Slide Number Placeholder 3"/>
          <p:cNvSpPr>
            <a:spLocks noGrp="1"/>
          </p:cNvSpPr>
          <p:nvPr>
            <p:ph type="sldNum" sz="quarter" idx="12"/>
          </p:nvPr>
        </p:nvSpPr>
        <p:spPr/>
        <p:txBody>
          <a:bodyPr/>
          <a:lstStyle/>
          <a:p>
            <a:fld id="{2832416B-85F6-4742-84EF-E92A7D9DDF5E}" type="slidenum">
              <a:rPr lang="en-US" smtClean="0"/>
              <a:t>29</a:t>
            </a:fld>
            <a:endParaRPr lang="en-US"/>
          </a:p>
        </p:txBody>
      </p:sp>
    </p:spTree>
    <p:extLst>
      <p:ext uri="{BB962C8B-B14F-4D97-AF65-F5344CB8AC3E}">
        <p14:creationId xmlns:p14="http://schemas.microsoft.com/office/powerpoint/2010/main" val="3976008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Introduction and Motivation</a:t>
            </a:r>
          </a:p>
          <a:p>
            <a:r>
              <a:rPr lang="en-US" dirty="0" smtClean="0">
                <a:solidFill>
                  <a:schemeClr val="bg1">
                    <a:lumMod val="75000"/>
                  </a:schemeClr>
                </a:solidFill>
              </a:rPr>
              <a:t>Latent </a:t>
            </a:r>
            <a:r>
              <a:rPr lang="en-US" dirty="0" err="1" smtClean="0">
                <a:solidFill>
                  <a:schemeClr val="bg1">
                    <a:lumMod val="75000"/>
                  </a:schemeClr>
                </a:solidFill>
              </a:rPr>
              <a:t>Dirichlet</a:t>
            </a:r>
            <a:r>
              <a:rPr lang="en-US" dirty="0" smtClean="0">
                <a:solidFill>
                  <a:schemeClr val="bg1">
                    <a:lumMod val="75000"/>
                  </a:schemeClr>
                </a:solidFill>
              </a:rPr>
              <a:t> Allocation</a:t>
            </a:r>
          </a:p>
          <a:p>
            <a:pPr lvl="1"/>
            <a:r>
              <a:rPr lang="en-US" dirty="0">
                <a:solidFill>
                  <a:schemeClr val="bg1">
                    <a:lumMod val="75000"/>
                  </a:schemeClr>
                </a:solidFill>
              </a:rPr>
              <a:t>Probabilistic Modeling Overview</a:t>
            </a:r>
          </a:p>
          <a:p>
            <a:pPr lvl="1"/>
            <a:r>
              <a:rPr lang="en-US" dirty="0">
                <a:solidFill>
                  <a:schemeClr val="bg1">
                    <a:lumMod val="75000"/>
                  </a:schemeClr>
                </a:solidFill>
              </a:rPr>
              <a:t>LDA Assumptions</a:t>
            </a:r>
          </a:p>
          <a:p>
            <a:pPr lvl="1"/>
            <a:r>
              <a:rPr lang="en-US" dirty="0" smtClean="0">
                <a:solidFill>
                  <a:schemeClr val="bg1">
                    <a:lumMod val="75000"/>
                  </a:schemeClr>
                </a:solidFill>
              </a:rPr>
              <a:t>Inference</a:t>
            </a:r>
          </a:p>
          <a:p>
            <a:pPr lvl="1"/>
            <a:r>
              <a:rPr lang="en-US" dirty="0" smtClean="0">
                <a:solidFill>
                  <a:schemeClr val="bg1">
                    <a:lumMod val="75000"/>
                  </a:schemeClr>
                </a:solidFill>
              </a:rPr>
              <a:t>Evaluation</a:t>
            </a:r>
          </a:p>
          <a:p>
            <a:r>
              <a:rPr lang="en-US" dirty="0">
                <a:solidFill>
                  <a:schemeClr val="bg1">
                    <a:lumMod val="75000"/>
                  </a:schemeClr>
                </a:solidFill>
              </a:rPr>
              <a:t>Two Examples on Applying LDA to Cyber Security Research</a:t>
            </a:r>
          </a:p>
          <a:p>
            <a:pPr lvl="1"/>
            <a:r>
              <a:rPr lang="en-US" dirty="0">
                <a:solidFill>
                  <a:schemeClr val="bg1">
                    <a:lumMod val="75000"/>
                  </a:schemeClr>
                </a:solidFill>
              </a:rPr>
              <a:t>Profiling Underground Economy Sellers</a:t>
            </a:r>
          </a:p>
          <a:p>
            <a:pPr lvl="1"/>
            <a:r>
              <a:rPr lang="en-US" dirty="0">
                <a:solidFill>
                  <a:schemeClr val="bg1">
                    <a:lumMod val="75000"/>
                  </a:schemeClr>
                </a:solidFill>
              </a:rPr>
              <a:t>Understanding Hacker Source Code</a:t>
            </a:r>
          </a:p>
          <a:p>
            <a:r>
              <a:rPr lang="en-US" dirty="0" smtClean="0">
                <a:solidFill>
                  <a:schemeClr val="bg1">
                    <a:lumMod val="75000"/>
                  </a:schemeClr>
                </a:solidFill>
              </a:rPr>
              <a:t>LDA Variants</a:t>
            </a:r>
          </a:p>
          <a:p>
            <a:pPr lvl="1"/>
            <a:r>
              <a:rPr lang="en-US" dirty="0">
                <a:solidFill>
                  <a:schemeClr val="bg1">
                    <a:lumMod val="75000"/>
                  </a:schemeClr>
                </a:solidFill>
              </a:rPr>
              <a:t>Relaxing the Assumptions of </a:t>
            </a:r>
            <a:r>
              <a:rPr lang="en-US" dirty="0" smtClean="0">
                <a:solidFill>
                  <a:schemeClr val="bg1">
                    <a:lumMod val="75000"/>
                  </a:schemeClr>
                </a:solidFill>
              </a:rPr>
              <a:t>LDA</a:t>
            </a:r>
          </a:p>
          <a:p>
            <a:pPr lvl="1"/>
            <a:r>
              <a:rPr lang="en-US" dirty="0">
                <a:solidFill>
                  <a:schemeClr val="bg1">
                    <a:lumMod val="75000"/>
                  </a:schemeClr>
                </a:solidFill>
              </a:rPr>
              <a:t>Incorporating Metadata</a:t>
            </a:r>
            <a:endParaRPr lang="en-US" dirty="0" smtClean="0">
              <a:solidFill>
                <a:schemeClr val="bg1">
                  <a:lumMod val="75000"/>
                </a:schemeClr>
              </a:solidFill>
            </a:endParaRPr>
          </a:p>
          <a:p>
            <a:pPr lvl="1"/>
            <a:r>
              <a:rPr lang="en-US" dirty="0">
                <a:solidFill>
                  <a:schemeClr val="bg1">
                    <a:lumMod val="75000"/>
                  </a:schemeClr>
                </a:solidFill>
              </a:rPr>
              <a:t>Generalizing to Other Kinds of </a:t>
            </a:r>
            <a:r>
              <a:rPr lang="en-US" dirty="0" smtClean="0">
                <a:solidFill>
                  <a:schemeClr val="bg1">
                    <a:lumMod val="75000"/>
                  </a:schemeClr>
                </a:solidFill>
              </a:rPr>
              <a:t>Data</a:t>
            </a:r>
          </a:p>
          <a:p>
            <a:r>
              <a:rPr lang="en-US" dirty="0" smtClean="0">
                <a:solidFill>
                  <a:schemeClr val="bg1">
                    <a:lumMod val="75000"/>
                  </a:schemeClr>
                </a:solidFill>
              </a:rPr>
              <a:t>Future Directions</a:t>
            </a:r>
          </a:p>
          <a:p>
            <a:r>
              <a:rPr lang="en-US" dirty="0" smtClean="0">
                <a:solidFill>
                  <a:schemeClr val="bg1">
                    <a:lumMod val="75000"/>
                  </a:schemeClr>
                </a:solidFill>
              </a:rPr>
              <a:t>LDA Tools</a:t>
            </a:r>
          </a:p>
          <a:p>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3</a:t>
            </a:fld>
            <a:endParaRPr lang="en-US"/>
          </a:p>
        </p:txBody>
      </p:sp>
    </p:spTree>
    <p:extLst>
      <p:ext uri="{BB962C8B-B14F-4D97-AF65-F5344CB8AC3E}">
        <p14:creationId xmlns:p14="http://schemas.microsoft.com/office/powerpoint/2010/main" val="17867963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6244"/>
            <a:ext cx="7886700" cy="609601"/>
          </a:xfrm>
        </p:spPr>
        <p:txBody>
          <a:bodyPr/>
          <a:lstStyle/>
          <a:p>
            <a:r>
              <a:rPr lang="en-US" dirty="0" smtClean="0"/>
              <a:t>Dynamic LDA</a:t>
            </a:r>
            <a:endParaRPr lang="en-US" dirty="0"/>
          </a:p>
        </p:txBody>
      </p:sp>
      <p:sp>
        <p:nvSpPr>
          <p:cNvPr id="3" name="Content Placeholder 2"/>
          <p:cNvSpPr>
            <a:spLocks noGrp="1"/>
          </p:cNvSpPr>
          <p:nvPr>
            <p:ph idx="1"/>
          </p:nvPr>
        </p:nvSpPr>
        <p:spPr>
          <a:xfrm>
            <a:off x="628650" y="853126"/>
            <a:ext cx="7886700" cy="2608294"/>
          </a:xfrm>
        </p:spPr>
        <p:txBody>
          <a:bodyPr>
            <a:normAutofit/>
          </a:bodyPr>
          <a:lstStyle/>
          <a:p>
            <a:r>
              <a:rPr lang="en-US" dirty="0" smtClean="0"/>
              <a:t>Motivation:</a:t>
            </a:r>
          </a:p>
          <a:p>
            <a:pPr lvl="1"/>
            <a:r>
              <a:rPr lang="en-US" dirty="0" smtClean="0"/>
              <a:t>LDA assumes the order of documents does not matter (Not appropriate for sequential corpora)</a:t>
            </a:r>
          </a:p>
          <a:p>
            <a:pPr lvl="1"/>
            <a:r>
              <a:rPr lang="en-US" dirty="0" smtClean="0"/>
              <a:t>We want to capture language change over time.</a:t>
            </a:r>
          </a:p>
          <a:p>
            <a:r>
              <a:rPr lang="en-US" dirty="0" smtClean="0"/>
              <a:t>In Dynamic LDA, topic evolves over time.</a:t>
            </a:r>
          </a:p>
          <a:p>
            <a:pPr lvl="1"/>
            <a:r>
              <a:rPr lang="en-US" dirty="0" smtClean="0"/>
              <a:t>Dynamic LDA uses a logistic normal distribution to model topics evolving over time.</a:t>
            </a:r>
          </a:p>
          <a:p>
            <a:pPr lvl="1"/>
            <a:endParaRPr lang="en-US" dirty="0"/>
          </a:p>
        </p:txBody>
      </p:sp>
      <p:grpSp>
        <p:nvGrpSpPr>
          <p:cNvPr id="11" name="Group 10"/>
          <p:cNvGrpSpPr/>
          <p:nvPr/>
        </p:nvGrpSpPr>
        <p:grpSpPr>
          <a:xfrm>
            <a:off x="468406" y="2999497"/>
            <a:ext cx="3997138" cy="3362672"/>
            <a:chOff x="574862" y="2975080"/>
            <a:chExt cx="3997138" cy="3362672"/>
          </a:xfrm>
        </p:grpSpPr>
        <p:pic>
          <p:nvPicPr>
            <p:cNvPr id="5" name="Picture 4"/>
            <p:cNvPicPr>
              <a:picLocks noChangeAspect="1"/>
            </p:cNvPicPr>
            <p:nvPr/>
          </p:nvPicPr>
          <p:blipFill>
            <a:blip r:embed="rId2"/>
            <a:stretch>
              <a:fillRect/>
            </a:stretch>
          </p:blipFill>
          <p:spPr>
            <a:xfrm>
              <a:off x="574862" y="2975080"/>
              <a:ext cx="3997138" cy="2993340"/>
            </a:xfrm>
            <a:prstGeom prst="rect">
              <a:avLst/>
            </a:prstGeom>
          </p:spPr>
        </p:pic>
        <p:sp>
          <p:nvSpPr>
            <p:cNvPr id="4" name="TextBox 3"/>
            <p:cNvSpPr txBox="1"/>
            <p:nvPr/>
          </p:nvSpPr>
          <p:spPr>
            <a:xfrm>
              <a:off x="1322928" y="5968420"/>
              <a:ext cx="2501006" cy="369332"/>
            </a:xfrm>
            <a:prstGeom prst="rect">
              <a:avLst/>
            </a:prstGeom>
            <a:solidFill>
              <a:schemeClr val="bg1">
                <a:lumMod val="95000"/>
              </a:schemeClr>
            </a:solidFill>
          </p:spPr>
          <p:txBody>
            <a:bodyPr wrap="none" rtlCol="0">
              <a:spAutoFit/>
            </a:bodyPr>
            <a:lstStyle/>
            <a:p>
              <a:r>
                <a:rPr lang="en-US" smtClean="0"/>
                <a:t>Topics drift through time</a:t>
              </a:r>
              <a:endParaRPr lang="en-US"/>
            </a:p>
          </p:txBody>
        </p:sp>
      </p:grpSp>
      <p:sp>
        <p:nvSpPr>
          <p:cNvPr id="12" name="TextBox 11"/>
          <p:cNvSpPr txBox="1"/>
          <p:nvPr/>
        </p:nvSpPr>
        <p:spPr>
          <a:xfrm>
            <a:off x="4465544" y="3276754"/>
            <a:ext cx="1039708" cy="369332"/>
          </a:xfrm>
          <a:prstGeom prst="rect">
            <a:avLst/>
          </a:prstGeom>
          <a:noFill/>
        </p:spPr>
        <p:txBody>
          <a:bodyPr wrap="none" rtlCol="0">
            <a:spAutoFit/>
          </a:bodyPr>
          <a:lstStyle/>
          <a:p>
            <a:r>
              <a:rPr lang="en-US" dirty="0" smtClean="0"/>
              <a:t>Example:</a:t>
            </a:r>
            <a:endParaRPr lang="en-US"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0266" y="3427689"/>
            <a:ext cx="4654004" cy="2638429"/>
          </a:xfrm>
          <a:prstGeom prst="rect">
            <a:avLst/>
          </a:prstGeom>
        </p:spPr>
      </p:pic>
      <p:sp>
        <p:nvSpPr>
          <p:cNvPr id="6" name="Slide Number Placeholder 5"/>
          <p:cNvSpPr>
            <a:spLocks noGrp="1"/>
          </p:cNvSpPr>
          <p:nvPr>
            <p:ph type="sldNum" sz="quarter" idx="12"/>
          </p:nvPr>
        </p:nvSpPr>
        <p:spPr/>
        <p:txBody>
          <a:bodyPr/>
          <a:lstStyle/>
          <a:p>
            <a:fld id="{2832416B-85F6-4742-84EF-E92A7D9DDF5E}" type="slidenum">
              <a:rPr lang="en-US" smtClean="0"/>
              <a:t>30</a:t>
            </a:fld>
            <a:endParaRPr lang="en-US"/>
          </a:p>
        </p:txBody>
      </p:sp>
      <p:sp>
        <p:nvSpPr>
          <p:cNvPr id="7" name="TextBox 6"/>
          <p:cNvSpPr txBox="1"/>
          <p:nvPr/>
        </p:nvSpPr>
        <p:spPr>
          <a:xfrm>
            <a:off x="308653" y="6356351"/>
            <a:ext cx="8526694" cy="646331"/>
          </a:xfrm>
          <a:prstGeom prst="rect">
            <a:avLst/>
          </a:prstGeom>
          <a:noFill/>
        </p:spPr>
        <p:txBody>
          <a:bodyPr wrap="square" rtlCol="0">
            <a:spAutoFit/>
          </a:bodyPr>
          <a:lstStyle/>
          <a:p>
            <a:r>
              <a:rPr lang="en-US" sz="1200" dirty="0" err="1"/>
              <a:t>Blei</a:t>
            </a:r>
            <a:r>
              <a:rPr lang="en-US" sz="1200" dirty="0"/>
              <a:t>, D. M., and Lafferty, J. D. 2006. “Dynamic topic models,” in </a:t>
            </a:r>
            <a:r>
              <a:rPr lang="en-US" sz="1200" i="1" dirty="0"/>
              <a:t>Proceedings of the 23rd international conference on Machine learning (ICML 2006)</a:t>
            </a:r>
            <a:r>
              <a:rPr lang="en-US" sz="1200" dirty="0"/>
              <a:t>, pp. 113–120 (</a:t>
            </a:r>
            <a:r>
              <a:rPr lang="en-US" sz="1200" dirty="0" err="1"/>
              <a:t>doi</a:t>
            </a:r>
            <a:r>
              <a:rPr lang="en-US" sz="1200" dirty="0"/>
              <a:t>: 10.1145/1143844.1143859).</a:t>
            </a:r>
          </a:p>
          <a:p>
            <a:endParaRPr lang="en-US" sz="1200" dirty="0"/>
          </a:p>
        </p:txBody>
      </p:sp>
    </p:spTree>
    <p:extLst>
      <p:ext uri="{BB962C8B-B14F-4D97-AF65-F5344CB8AC3E}">
        <p14:creationId xmlns:p14="http://schemas.microsoft.com/office/powerpoint/2010/main" val="1016374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LDA </a:t>
            </a:r>
            <a:r>
              <a:rPr lang="en-US" dirty="0" smtClean="0"/>
              <a:t>Variants: </a:t>
            </a:r>
            <a:r>
              <a:rPr lang="en-US" dirty="0"/>
              <a:t>Incorporating </a:t>
            </a:r>
            <a:r>
              <a:rPr lang="en-US" dirty="0" smtClean="0"/>
              <a:t>Metadata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Account </a:t>
            </a:r>
            <a:r>
              <a:rPr lang="en-US" dirty="0"/>
              <a:t>for metadata of the documents (e.g., author, title, geographic location, links, etc.)</a:t>
            </a:r>
          </a:p>
          <a:p>
            <a:r>
              <a:rPr lang="en-US" dirty="0" smtClean="0"/>
              <a:t>Author-topic model (Rosen-</a:t>
            </a:r>
            <a:r>
              <a:rPr lang="en-US" dirty="0" err="1" smtClean="0"/>
              <a:t>Zvi</a:t>
            </a:r>
            <a:r>
              <a:rPr lang="en-US" dirty="0" smtClean="0"/>
              <a:t> et al. 2004)</a:t>
            </a:r>
          </a:p>
          <a:p>
            <a:pPr lvl="1"/>
            <a:r>
              <a:rPr lang="en-US" dirty="0" smtClean="0"/>
              <a:t>Assumption: The topic proportions are attached to authors.</a:t>
            </a:r>
          </a:p>
          <a:p>
            <a:pPr lvl="1"/>
            <a:r>
              <a:rPr lang="en-US" dirty="0" smtClean="0"/>
              <a:t>Allows for inferences about authors, for example, author similarity.</a:t>
            </a:r>
          </a:p>
          <a:p>
            <a:endParaRPr lang="en-US" dirty="0" smtClean="0"/>
          </a:p>
          <a:p>
            <a:r>
              <a:rPr lang="en-US" dirty="0" smtClean="0"/>
              <a:t>Relational topic model (Chang &amp; </a:t>
            </a:r>
            <a:r>
              <a:rPr lang="en-US" dirty="0" err="1" smtClean="0"/>
              <a:t>Blei</a:t>
            </a:r>
            <a:r>
              <a:rPr lang="en-US" dirty="0" smtClean="0"/>
              <a:t> 2010)</a:t>
            </a:r>
          </a:p>
          <a:p>
            <a:pPr lvl="1"/>
            <a:r>
              <a:rPr lang="en-US" dirty="0" smtClean="0"/>
              <a:t>Documents are linked (e.g., citation, hyperlink)</a:t>
            </a:r>
          </a:p>
          <a:p>
            <a:pPr lvl="1"/>
            <a:r>
              <a:rPr lang="en-US" dirty="0" smtClean="0"/>
              <a:t>Assumption: links between documents depend on the distance between their topic proportions.</a:t>
            </a:r>
          </a:p>
          <a:p>
            <a:pPr lvl="1"/>
            <a:r>
              <a:rPr lang="en-US" dirty="0" smtClean="0"/>
              <a:t>Takes into account node attributes (the words of the document) in modeling the network links.</a:t>
            </a:r>
          </a:p>
          <a:p>
            <a:pPr lvl="1"/>
            <a:endParaRPr lang="en-US" dirty="0" smtClean="0"/>
          </a:p>
          <a:p>
            <a:r>
              <a:rPr lang="en-US" dirty="0" smtClean="0"/>
              <a:t>Supervised topic model (</a:t>
            </a:r>
            <a:r>
              <a:rPr lang="en-US" dirty="0" err="1" smtClean="0"/>
              <a:t>Blei</a:t>
            </a:r>
            <a:r>
              <a:rPr lang="en-US" dirty="0"/>
              <a:t> </a:t>
            </a:r>
            <a:r>
              <a:rPr lang="en-US" dirty="0" smtClean="0"/>
              <a:t>&amp; McAuliffe 2007)</a:t>
            </a:r>
          </a:p>
          <a:p>
            <a:pPr lvl="1"/>
            <a:r>
              <a:rPr lang="en-US" dirty="0" smtClean="0"/>
              <a:t>A general purpose method for incorporating metadata into topic models</a:t>
            </a:r>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31</a:t>
            </a:fld>
            <a:endParaRPr lang="en-US"/>
          </a:p>
        </p:txBody>
      </p:sp>
    </p:spTree>
    <p:extLst>
      <p:ext uri="{BB962C8B-B14F-4D97-AF65-F5344CB8AC3E}">
        <p14:creationId xmlns:p14="http://schemas.microsoft.com/office/powerpoint/2010/main" val="4235568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82474" y="3445665"/>
            <a:ext cx="8857993" cy="3140579"/>
            <a:chOff x="82474" y="3717421"/>
            <a:chExt cx="8857993" cy="3140579"/>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6" y="3717421"/>
              <a:ext cx="8811521" cy="3140579"/>
            </a:xfrm>
            <a:prstGeom prst="rect">
              <a:avLst/>
            </a:prstGeom>
          </p:spPr>
        </p:pic>
        <p:sp>
          <p:nvSpPr>
            <p:cNvPr id="7" name="TextBox 6"/>
            <p:cNvSpPr txBox="1"/>
            <p:nvPr/>
          </p:nvSpPr>
          <p:spPr>
            <a:xfrm>
              <a:off x="82474" y="4982198"/>
              <a:ext cx="729430" cy="369332"/>
            </a:xfrm>
            <a:prstGeom prst="rect">
              <a:avLst/>
            </a:prstGeom>
            <a:noFill/>
          </p:spPr>
          <p:txBody>
            <a:bodyPr wrap="none" rtlCol="0">
              <a:spAutoFit/>
            </a:bodyPr>
            <a:lstStyle/>
            <a:p>
              <a:r>
                <a:rPr lang="en-US" dirty="0" smtClean="0"/>
                <a:t>rating</a:t>
              </a:r>
              <a:endParaRPr lang="en-US" dirty="0"/>
            </a:p>
          </p:txBody>
        </p:sp>
        <p:sp>
          <p:nvSpPr>
            <p:cNvPr id="8" name="TextBox 7"/>
            <p:cNvSpPr txBox="1"/>
            <p:nvPr/>
          </p:nvSpPr>
          <p:spPr>
            <a:xfrm>
              <a:off x="82474" y="5688776"/>
              <a:ext cx="4276462" cy="923330"/>
            </a:xfrm>
            <a:prstGeom prst="rect">
              <a:avLst/>
            </a:prstGeom>
            <a:solidFill>
              <a:schemeClr val="bg1">
                <a:lumMod val="95000"/>
              </a:schemeClr>
            </a:solidFill>
          </p:spPr>
          <p:txBody>
            <a:bodyPr wrap="square" rtlCol="0">
              <a:spAutoFit/>
            </a:bodyPr>
            <a:lstStyle/>
            <a:p>
              <a:r>
                <a:rPr lang="en-US" dirty="0"/>
                <a:t>10-topic </a:t>
              </a:r>
              <a:r>
                <a:rPr lang="en-US" dirty="0" err="1"/>
                <a:t>sLDA</a:t>
              </a:r>
              <a:r>
                <a:rPr lang="en-US" dirty="0"/>
                <a:t> model on movie reviews (Pang and Lee, 2005</a:t>
              </a:r>
              <a:r>
                <a:rPr lang="en-US" dirty="0" smtClean="0"/>
                <a:t>): identifying the topics correspond to ratings</a:t>
              </a:r>
              <a:endParaRPr lang="en-US" dirty="0"/>
            </a:p>
          </p:txBody>
        </p:sp>
      </p:grpSp>
      <p:sp>
        <p:nvSpPr>
          <p:cNvPr id="2" name="Title 1"/>
          <p:cNvSpPr>
            <a:spLocks noGrp="1"/>
          </p:cNvSpPr>
          <p:nvPr>
            <p:ph type="title"/>
          </p:nvPr>
        </p:nvSpPr>
        <p:spPr>
          <a:xfrm>
            <a:off x="628648" y="-297329"/>
            <a:ext cx="7886700" cy="1325563"/>
          </a:xfrm>
        </p:spPr>
        <p:txBody>
          <a:bodyPr/>
          <a:lstStyle/>
          <a:p>
            <a:r>
              <a:rPr lang="en-US" dirty="0" smtClean="0"/>
              <a:t>Supervised LDA</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47337" y="1559334"/>
            <a:ext cx="5849318" cy="1954772"/>
          </a:xfrm>
        </p:spPr>
      </p:pic>
      <p:sp>
        <p:nvSpPr>
          <p:cNvPr id="6" name="Rectangle 5"/>
          <p:cNvSpPr/>
          <p:nvPr/>
        </p:nvSpPr>
        <p:spPr>
          <a:xfrm>
            <a:off x="628646" y="743702"/>
            <a:ext cx="7886701" cy="646331"/>
          </a:xfrm>
          <a:prstGeom prst="rect">
            <a:avLst/>
          </a:prstGeom>
        </p:spPr>
        <p:txBody>
          <a:bodyPr wrap="square">
            <a:spAutoFit/>
          </a:bodyPr>
          <a:lstStyle/>
          <a:p>
            <a:pPr marL="285750" indent="-285750">
              <a:buFont typeface="Arial" charset="0"/>
              <a:buChar char="•"/>
            </a:pPr>
            <a:r>
              <a:rPr lang="en-US" dirty="0" smtClean="0"/>
              <a:t>Supervised LDA are topic models of documents and response variables. They </a:t>
            </a:r>
            <a:r>
              <a:rPr lang="en-US" dirty="0"/>
              <a:t>are fit to find topics predictive of the </a:t>
            </a:r>
            <a:r>
              <a:rPr lang="en-US" dirty="0" smtClean="0"/>
              <a:t>response variable.</a:t>
            </a:r>
          </a:p>
        </p:txBody>
      </p:sp>
      <p:sp>
        <p:nvSpPr>
          <p:cNvPr id="4" name="Slide Number Placeholder 3"/>
          <p:cNvSpPr>
            <a:spLocks noGrp="1"/>
          </p:cNvSpPr>
          <p:nvPr>
            <p:ph type="sldNum" sz="quarter" idx="12"/>
          </p:nvPr>
        </p:nvSpPr>
        <p:spPr/>
        <p:txBody>
          <a:bodyPr/>
          <a:lstStyle/>
          <a:p>
            <a:fld id="{2832416B-85F6-4742-84EF-E92A7D9DDF5E}" type="slidenum">
              <a:rPr lang="en-US" smtClean="0"/>
              <a:t>32</a:t>
            </a:fld>
            <a:endParaRPr lang="en-US"/>
          </a:p>
        </p:txBody>
      </p:sp>
      <p:sp>
        <p:nvSpPr>
          <p:cNvPr id="10" name="TextBox 9"/>
          <p:cNvSpPr txBox="1"/>
          <p:nvPr/>
        </p:nvSpPr>
        <p:spPr>
          <a:xfrm>
            <a:off x="128946" y="6371454"/>
            <a:ext cx="8811521" cy="646331"/>
          </a:xfrm>
          <a:prstGeom prst="rect">
            <a:avLst/>
          </a:prstGeom>
          <a:noFill/>
        </p:spPr>
        <p:txBody>
          <a:bodyPr wrap="square" rtlCol="0">
            <a:spAutoFit/>
          </a:bodyPr>
          <a:lstStyle/>
          <a:p>
            <a:r>
              <a:rPr lang="en-US" sz="1200" dirty="0" err="1"/>
              <a:t>Blei</a:t>
            </a:r>
            <a:r>
              <a:rPr lang="en-US" sz="1200" dirty="0"/>
              <a:t>, D. M., and </a:t>
            </a:r>
            <a:r>
              <a:rPr lang="en-US" sz="1200" dirty="0" err="1"/>
              <a:t>Mcauliffe</a:t>
            </a:r>
            <a:r>
              <a:rPr lang="en-US" sz="1200" dirty="0"/>
              <a:t>, J. D. 2008. “Supervised Topic Models,” in </a:t>
            </a:r>
            <a:r>
              <a:rPr lang="en-US" sz="1200" i="1" dirty="0"/>
              <a:t>Advances in neural information processing systems</a:t>
            </a:r>
            <a:r>
              <a:rPr lang="en-US" sz="1200" dirty="0"/>
              <a:t>, pp. 121–128 (</a:t>
            </a:r>
            <a:r>
              <a:rPr lang="en-US" sz="1200" dirty="0" err="1"/>
              <a:t>doi</a:t>
            </a:r>
            <a:r>
              <a:rPr lang="en-US" sz="1200" dirty="0"/>
              <a:t>: 10.1002/asmb.540).</a:t>
            </a:r>
          </a:p>
          <a:p>
            <a:endParaRPr lang="en-US" sz="1200" dirty="0"/>
          </a:p>
        </p:txBody>
      </p:sp>
    </p:spTree>
    <p:extLst>
      <p:ext uri="{BB962C8B-B14F-4D97-AF65-F5344CB8AC3E}">
        <p14:creationId xmlns:p14="http://schemas.microsoft.com/office/powerpoint/2010/main" val="2841056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LDA Variants: Generalizing to Other Kinds </a:t>
            </a:r>
            <a:r>
              <a:rPr lang="en-US" dirty="0"/>
              <a:t>of </a:t>
            </a:r>
            <a:r>
              <a:rPr lang="en-US" dirty="0" smtClean="0"/>
              <a:t>Data</a:t>
            </a:r>
            <a:endParaRPr lang="en-US" dirty="0"/>
          </a:p>
        </p:txBody>
      </p:sp>
      <p:sp>
        <p:nvSpPr>
          <p:cNvPr id="3" name="Content Placeholder 2"/>
          <p:cNvSpPr>
            <a:spLocks noGrp="1"/>
          </p:cNvSpPr>
          <p:nvPr>
            <p:ph idx="1"/>
          </p:nvPr>
        </p:nvSpPr>
        <p:spPr/>
        <p:txBody>
          <a:bodyPr/>
          <a:lstStyle/>
          <a:p>
            <a:r>
              <a:rPr lang="en-US" dirty="0" smtClean="0"/>
              <a:t>LDA is </a:t>
            </a:r>
            <a:r>
              <a:rPr lang="en-US" i="1" dirty="0" smtClean="0"/>
              <a:t>mixed-membership</a:t>
            </a:r>
            <a:r>
              <a:rPr lang="en-US" dirty="0" smtClean="0"/>
              <a:t> model of grouped data.</a:t>
            </a:r>
          </a:p>
          <a:p>
            <a:pPr lvl="1"/>
            <a:r>
              <a:rPr lang="en-US" dirty="0" smtClean="0"/>
              <a:t>Rather than associating each group of data with one topic, each </a:t>
            </a:r>
            <a:r>
              <a:rPr lang="en-US" dirty="0" err="1" smtClean="0"/>
              <a:t>gropu</a:t>
            </a:r>
            <a:r>
              <a:rPr lang="en-US" dirty="0" smtClean="0"/>
              <a:t> exhibits multiple topics in different proportions.</a:t>
            </a:r>
          </a:p>
          <a:p>
            <a:r>
              <a:rPr lang="en-US" dirty="0" smtClean="0"/>
              <a:t>Hence, LDA can be adapted to other kinds of observations with only small changes to the corresponding inference algorithms.</a:t>
            </a:r>
          </a:p>
          <a:p>
            <a:r>
              <a:rPr lang="en-US" dirty="0" smtClean="0"/>
              <a:t>Population genetics</a:t>
            </a:r>
          </a:p>
          <a:p>
            <a:pPr lvl="1"/>
            <a:r>
              <a:rPr lang="en-US" dirty="0"/>
              <a:t>Application: finding ancestral populations</a:t>
            </a:r>
          </a:p>
          <a:p>
            <a:pPr lvl="1"/>
            <a:r>
              <a:rPr lang="en-US" dirty="0" smtClean="0"/>
              <a:t>Intuition: each individual’s genotype descends from one or more of the ancestral populations (topics)</a:t>
            </a:r>
          </a:p>
          <a:p>
            <a:r>
              <a:rPr lang="en-US" dirty="0" smtClean="0"/>
              <a:t>Computer vision</a:t>
            </a:r>
          </a:p>
          <a:p>
            <a:pPr lvl="1"/>
            <a:r>
              <a:rPr lang="en-US" dirty="0"/>
              <a:t>Application: classifying images, connect images and captions, build image hierarchies, etc.</a:t>
            </a:r>
          </a:p>
          <a:p>
            <a:pPr lvl="1"/>
            <a:r>
              <a:rPr lang="en-US" dirty="0" smtClean="0"/>
              <a:t>Intuition: each image exhibits a combination of visual patterns and that the same visual patterns recur throughout a collection of images</a:t>
            </a:r>
          </a:p>
        </p:txBody>
      </p:sp>
      <p:sp>
        <p:nvSpPr>
          <p:cNvPr id="4" name="Slide Number Placeholder 3"/>
          <p:cNvSpPr>
            <a:spLocks noGrp="1"/>
          </p:cNvSpPr>
          <p:nvPr>
            <p:ph type="sldNum" sz="quarter" idx="12"/>
          </p:nvPr>
        </p:nvSpPr>
        <p:spPr/>
        <p:txBody>
          <a:bodyPr/>
          <a:lstStyle/>
          <a:p>
            <a:fld id="{2832416B-85F6-4742-84EF-E92A7D9DDF5E}" type="slidenum">
              <a:rPr lang="en-US" smtClean="0"/>
              <a:t>33</a:t>
            </a:fld>
            <a:endParaRPr lang="en-US"/>
          </a:p>
        </p:txBody>
      </p:sp>
    </p:spTree>
    <p:extLst>
      <p:ext uri="{BB962C8B-B14F-4D97-AF65-F5344CB8AC3E}">
        <p14:creationId xmlns:p14="http://schemas.microsoft.com/office/powerpoint/2010/main" val="2041420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solidFill>
                  <a:schemeClr val="bg1">
                    <a:lumMod val="75000"/>
                  </a:schemeClr>
                </a:solidFill>
              </a:rPr>
              <a:t>Introduction and Motivation</a:t>
            </a:r>
          </a:p>
          <a:p>
            <a:r>
              <a:rPr lang="en-US" dirty="0" smtClean="0">
                <a:solidFill>
                  <a:schemeClr val="bg1">
                    <a:lumMod val="75000"/>
                  </a:schemeClr>
                </a:solidFill>
              </a:rPr>
              <a:t>Latent </a:t>
            </a:r>
            <a:r>
              <a:rPr lang="en-US" dirty="0" err="1" smtClean="0">
                <a:solidFill>
                  <a:schemeClr val="bg1">
                    <a:lumMod val="75000"/>
                  </a:schemeClr>
                </a:solidFill>
              </a:rPr>
              <a:t>Dirichlet</a:t>
            </a:r>
            <a:r>
              <a:rPr lang="en-US" dirty="0" smtClean="0">
                <a:solidFill>
                  <a:schemeClr val="bg1">
                    <a:lumMod val="75000"/>
                  </a:schemeClr>
                </a:solidFill>
              </a:rPr>
              <a:t> Allocation</a:t>
            </a:r>
          </a:p>
          <a:p>
            <a:pPr lvl="1"/>
            <a:r>
              <a:rPr lang="en-US" dirty="0" smtClean="0">
                <a:solidFill>
                  <a:schemeClr val="bg1">
                    <a:lumMod val="75000"/>
                  </a:schemeClr>
                </a:solidFill>
              </a:rPr>
              <a:t>Probabilistic Modeling Overview</a:t>
            </a:r>
          </a:p>
          <a:p>
            <a:pPr lvl="1"/>
            <a:r>
              <a:rPr lang="en-US" dirty="0" smtClean="0">
                <a:solidFill>
                  <a:schemeClr val="bg1">
                    <a:lumMod val="75000"/>
                  </a:schemeClr>
                </a:solidFill>
              </a:rPr>
              <a:t>LDA Assumptions</a:t>
            </a:r>
          </a:p>
          <a:p>
            <a:pPr lvl="1"/>
            <a:r>
              <a:rPr lang="en-US" dirty="0" smtClean="0">
                <a:solidFill>
                  <a:schemeClr val="bg1">
                    <a:lumMod val="75000"/>
                  </a:schemeClr>
                </a:solidFill>
              </a:rPr>
              <a:t>Inference</a:t>
            </a:r>
          </a:p>
          <a:p>
            <a:pPr lvl="1"/>
            <a:r>
              <a:rPr lang="en-US" dirty="0" smtClean="0">
                <a:solidFill>
                  <a:schemeClr val="bg1">
                    <a:lumMod val="75000"/>
                  </a:schemeClr>
                </a:solidFill>
              </a:rPr>
              <a:t>Evaluation</a:t>
            </a:r>
          </a:p>
          <a:p>
            <a:r>
              <a:rPr lang="en-US" dirty="0">
                <a:solidFill>
                  <a:schemeClr val="bg1">
                    <a:lumMod val="75000"/>
                  </a:schemeClr>
                </a:solidFill>
              </a:rPr>
              <a:t>Two Examples on Applying LDA to Cyber Security Research</a:t>
            </a:r>
          </a:p>
          <a:p>
            <a:pPr lvl="1"/>
            <a:r>
              <a:rPr lang="en-US" dirty="0">
                <a:solidFill>
                  <a:schemeClr val="bg1">
                    <a:lumMod val="75000"/>
                  </a:schemeClr>
                </a:solidFill>
              </a:rPr>
              <a:t>Profiling Underground Economy Sellers</a:t>
            </a:r>
          </a:p>
          <a:p>
            <a:pPr lvl="1"/>
            <a:r>
              <a:rPr lang="en-US" dirty="0">
                <a:solidFill>
                  <a:schemeClr val="bg1">
                    <a:lumMod val="75000"/>
                  </a:schemeClr>
                </a:solidFill>
              </a:rPr>
              <a:t>Understanding Hacker Source Code</a:t>
            </a:r>
          </a:p>
          <a:p>
            <a:r>
              <a:rPr lang="en-US" dirty="0" smtClean="0">
                <a:solidFill>
                  <a:schemeClr val="bg1">
                    <a:lumMod val="75000"/>
                  </a:schemeClr>
                </a:solidFill>
              </a:rPr>
              <a:t>LDA Variants</a:t>
            </a:r>
          </a:p>
          <a:p>
            <a:pPr lvl="1"/>
            <a:r>
              <a:rPr lang="en-US" dirty="0">
                <a:solidFill>
                  <a:schemeClr val="bg1">
                    <a:lumMod val="75000"/>
                  </a:schemeClr>
                </a:solidFill>
              </a:rPr>
              <a:t>Relaxing the Assumptions of </a:t>
            </a:r>
            <a:r>
              <a:rPr lang="en-US" dirty="0" smtClean="0">
                <a:solidFill>
                  <a:schemeClr val="bg1">
                    <a:lumMod val="75000"/>
                  </a:schemeClr>
                </a:solidFill>
              </a:rPr>
              <a:t>LDA</a:t>
            </a:r>
          </a:p>
          <a:p>
            <a:pPr lvl="1"/>
            <a:r>
              <a:rPr lang="en-US" dirty="0">
                <a:solidFill>
                  <a:schemeClr val="bg1">
                    <a:lumMod val="75000"/>
                  </a:schemeClr>
                </a:solidFill>
              </a:rPr>
              <a:t>Incorporating Metadata</a:t>
            </a:r>
            <a:endParaRPr lang="en-US" dirty="0" smtClean="0">
              <a:solidFill>
                <a:schemeClr val="bg1">
                  <a:lumMod val="75000"/>
                </a:schemeClr>
              </a:solidFill>
            </a:endParaRPr>
          </a:p>
          <a:p>
            <a:pPr lvl="1"/>
            <a:r>
              <a:rPr lang="en-US" dirty="0">
                <a:solidFill>
                  <a:schemeClr val="bg1">
                    <a:lumMod val="75000"/>
                  </a:schemeClr>
                </a:solidFill>
              </a:rPr>
              <a:t>Generalizing to Other Kinds of </a:t>
            </a:r>
            <a:r>
              <a:rPr lang="en-US" dirty="0" smtClean="0">
                <a:solidFill>
                  <a:schemeClr val="bg1">
                    <a:lumMod val="75000"/>
                  </a:schemeClr>
                </a:solidFill>
              </a:rPr>
              <a:t>Data</a:t>
            </a:r>
          </a:p>
          <a:p>
            <a:r>
              <a:rPr lang="en-US" dirty="0" smtClean="0"/>
              <a:t>Future Directions</a:t>
            </a:r>
          </a:p>
          <a:p>
            <a:r>
              <a:rPr lang="en-US" dirty="0" smtClean="0">
                <a:solidFill>
                  <a:schemeClr val="bg1">
                    <a:lumMod val="75000"/>
                  </a:schemeClr>
                </a:solidFill>
              </a:rPr>
              <a:t>LDA Tools</a:t>
            </a:r>
          </a:p>
          <a:p>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34</a:t>
            </a:fld>
            <a:endParaRPr lang="en-US"/>
          </a:p>
        </p:txBody>
      </p:sp>
    </p:spTree>
    <p:extLst>
      <p:ext uri="{BB962C8B-B14F-4D97-AF65-F5344CB8AC3E}">
        <p14:creationId xmlns:p14="http://schemas.microsoft.com/office/powerpoint/2010/main" val="22638309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sp>
        <p:nvSpPr>
          <p:cNvPr id="3" name="Content Placeholder 2"/>
          <p:cNvSpPr>
            <a:spLocks noGrp="1"/>
          </p:cNvSpPr>
          <p:nvPr>
            <p:ph idx="1"/>
          </p:nvPr>
        </p:nvSpPr>
        <p:spPr/>
        <p:txBody>
          <a:bodyPr>
            <a:normAutofit lnSpcReduction="10000"/>
          </a:bodyPr>
          <a:lstStyle/>
          <a:p>
            <a:r>
              <a:rPr lang="en-US" dirty="0" smtClean="0"/>
              <a:t>Evaluation and model checking</a:t>
            </a:r>
          </a:p>
          <a:p>
            <a:pPr lvl="1"/>
            <a:r>
              <a:rPr lang="en-US" dirty="0" smtClean="0"/>
              <a:t>Which topic model should I use?</a:t>
            </a:r>
          </a:p>
          <a:p>
            <a:pPr lvl="1"/>
            <a:r>
              <a:rPr lang="en-US" dirty="0" smtClean="0"/>
              <a:t>How can I decide which of the many modeling assumptions are important for my goals?</a:t>
            </a:r>
          </a:p>
          <a:p>
            <a:pPr lvl="1"/>
            <a:r>
              <a:rPr lang="en-US" dirty="0" smtClean="0"/>
              <a:t>How should I move between the many kinds of topic models that have been developed?</a:t>
            </a:r>
          </a:p>
          <a:p>
            <a:r>
              <a:rPr lang="en-US" dirty="0" smtClean="0"/>
              <a:t>Visualization and user interfaces</a:t>
            </a:r>
          </a:p>
          <a:p>
            <a:pPr lvl="1"/>
            <a:r>
              <a:rPr lang="en-US" dirty="0" smtClean="0"/>
              <a:t>How to display the topics?</a:t>
            </a:r>
          </a:p>
          <a:p>
            <a:pPr lvl="1"/>
            <a:r>
              <a:rPr lang="en-US" dirty="0" smtClean="0"/>
              <a:t>How to best display a document with a topic model?</a:t>
            </a:r>
          </a:p>
          <a:p>
            <a:pPr lvl="1"/>
            <a:r>
              <a:rPr lang="en-US" dirty="0" smtClean="0"/>
              <a:t>How can we best display document connections?</a:t>
            </a:r>
          </a:p>
          <a:p>
            <a:pPr lvl="1"/>
            <a:r>
              <a:rPr lang="en-US" dirty="0" smtClean="0"/>
              <a:t>What is an effective interface to the whole corpus and its inferred topic structure?</a:t>
            </a:r>
          </a:p>
          <a:p>
            <a:r>
              <a:rPr lang="en-US" dirty="0" smtClean="0"/>
              <a:t>Topic models for data discovery</a:t>
            </a:r>
          </a:p>
          <a:p>
            <a:pPr lvl="1"/>
            <a:r>
              <a:rPr lang="en-US" dirty="0"/>
              <a:t>How can topic models help us form hypothesis about the data?</a:t>
            </a:r>
          </a:p>
          <a:p>
            <a:pPr lvl="1"/>
            <a:r>
              <a:rPr lang="en-US" dirty="0" smtClean="0"/>
              <a:t>What can we learn about the language based on the topic model posterior?</a:t>
            </a:r>
          </a:p>
        </p:txBody>
      </p:sp>
      <p:sp>
        <p:nvSpPr>
          <p:cNvPr id="4" name="Slide Number Placeholder 3"/>
          <p:cNvSpPr>
            <a:spLocks noGrp="1"/>
          </p:cNvSpPr>
          <p:nvPr>
            <p:ph type="sldNum" sz="quarter" idx="12"/>
          </p:nvPr>
        </p:nvSpPr>
        <p:spPr/>
        <p:txBody>
          <a:bodyPr/>
          <a:lstStyle/>
          <a:p>
            <a:fld id="{2832416B-85F6-4742-84EF-E92A7D9DDF5E}" type="slidenum">
              <a:rPr lang="en-US" smtClean="0"/>
              <a:t>35</a:t>
            </a:fld>
            <a:endParaRPr lang="en-US"/>
          </a:p>
        </p:txBody>
      </p:sp>
    </p:spTree>
    <p:extLst>
      <p:ext uri="{BB962C8B-B14F-4D97-AF65-F5344CB8AC3E}">
        <p14:creationId xmlns:p14="http://schemas.microsoft.com/office/powerpoint/2010/main" val="15682130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solidFill>
                  <a:schemeClr val="bg1">
                    <a:lumMod val="75000"/>
                  </a:schemeClr>
                </a:solidFill>
              </a:rPr>
              <a:t>Introduction and Motivation</a:t>
            </a:r>
          </a:p>
          <a:p>
            <a:r>
              <a:rPr lang="en-US" dirty="0" smtClean="0">
                <a:solidFill>
                  <a:schemeClr val="bg1">
                    <a:lumMod val="75000"/>
                  </a:schemeClr>
                </a:solidFill>
              </a:rPr>
              <a:t>Latent </a:t>
            </a:r>
            <a:r>
              <a:rPr lang="en-US" dirty="0" err="1" smtClean="0">
                <a:solidFill>
                  <a:schemeClr val="bg1">
                    <a:lumMod val="75000"/>
                  </a:schemeClr>
                </a:solidFill>
              </a:rPr>
              <a:t>Dirichlet</a:t>
            </a:r>
            <a:r>
              <a:rPr lang="en-US" dirty="0" smtClean="0">
                <a:solidFill>
                  <a:schemeClr val="bg1">
                    <a:lumMod val="75000"/>
                  </a:schemeClr>
                </a:solidFill>
              </a:rPr>
              <a:t> Allocation</a:t>
            </a:r>
          </a:p>
          <a:p>
            <a:pPr lvl="1"/>
            <a:r>
              <a:rPr lang="en-US" dirty="0" smtClean="0">
                <a:solidFill>
                  <a:schemeClr val="bg1">
                    <a:lumMod val="75000"/>
                  </a:schemeClr>
                </a:solidFill>
              </a:rPr>
              <a:t>Probabilistic Modeling Overview</a:t>
            </a:r>
          </a:p>
          <a:p>
            <a:pPr lvl="1"/>
            <a:r>
              <a:rPr lang="en-US" dirty="0" smtClean="0">
                <a:solidFill>
                  <a:schemeClr val="bg1">
                    <a:lumMod val="75000"/>
                  </a:schemeClr>
                </a:solidFill>
              </a:rPr>
              <a:t>LDA Assumptions</a:t>
            </a:r>
          </a:p>
          <a:p>
            <a:pPr lvl="1"/>
            <a:r>
              <a:rPr lang="en-US" dirty="0" smtClean="0">
                <a:solidFill>
                  <a:schemeClr val="bg1">
                    <a:lumMod val="75000"/>
                  </a:schemeClr>
                </a:solidFill>
              </a:rPr>
              <a:t>Inference</a:t>
            </a:r>
          </a:p>
          <a:p>
            <a:pPr lvl="1"/>
            <a:r>
              <a:rPr lang="en-US" dirty="0" smtClean="0">
                <a:solidFill>
                  <a:schemeClr val="bg1">
                    <a:lumMod val="75000"/>
                  </a:schemeClr>
                </a:solidFill>
              </a:rPr>
              <a:t>Evaluation</a:t>
            </a:r>
          </a:p>
          <a:p>
            <a:r>
              <a:rPr lang="en-US" dirty="0">
                <a:solidFill>
                  <a:schemeClr val="bg1">
                    <a:lumMod val="75000"/>
                  </a:schemeClr>
                </a:solidFill>
              </a:rPr>
              <a:t>Two Examples on Applying LDA to Cyber Security Research</a:t>
            </a:r>
          </a:p>
          <a:p>
            <a:pPr lvl="1"/>
            <a:r>
              <a:rPr lang="en-US" dirty="0">
                <a:solidFill>
                  <a:schemeClr val="bg1">
                    <a:lumMod val="75000"/>
                  </a:schemeClr>
                </a:solidFill>
              </a:rPr>
              <a:t>Profiling Underground Economy Sellers</a:t>
            </a:r>
          </a:p>
          <a:p>
            <a:pPr lvl="1"/>
            <a:r>
              <a:rPr lang="en-US" dirty="0">
                <a:solidFill>
                  <a:schemeClr val="bg1">
                    <a:lumMod val="75000"/>
                  </a:schemeClr>
                </a:solidFill>
              </a:rPr>
              <a:t>Understanding Hacker Source Code</a:t>
            </a:r>
          </a:p>
          <a:p>
            <a:r>
              <a:rPr lang="en-US" dirty="0" smtClean="0">
                <a:solidFill>
                  <a:schemeClr val="bg1">
                    <a:lumMod val="75000"/>
                  </a:schemeClr>
                </a:solidFill>
              </a:rPr>
              <a:t>LDA Variants</a:t>
            </a:r>
          </a:p>
          <a:p>
            <a:pPr lvl="1"/>
            <a:r>
              <a:rPr lang="en-US" dirty="0">
                <a:solidFill>
                  <a:schemeClr val="bg1">
                    <a:lumMod val="75000"/>
                  </a:schemeClr>
                </a:solidFill>
              </a:rPr>
              <a:t>Relaxing the Assumptions of </a:t>
            </a:r>
            <a:r>
              <a:rPr lang="en-US" dirty="0" smtClean="0">
                <a:solidFill>
                  <a:schemeClr val="bg1">
                    <a:lumMod val="75000"/>
                  </a:schemeClr>
                </a:solidFill>
              </a:rPr>
              <a:t>LDA</a:t>
            </a:r>
          </a:p>
          <a:p>
            <a:pPr lvl="1"/>
            <a:r>
              <a:rPr lang="en-US" dirty="0">
                <a:solidFill>
                  <a:schemeClr val="bg1">
                    <a:lumMod val="75000"/>
                  </a:schemeClr>
                </a:solidFill>
              </a:rPr>
              <a:t>Incorporating Metadata</a:t>
            </a:r>
            <a:endParaRPr lang="en-US" dirty="0" smtClean="0">
              <a:solidFill>
                <a:schemeClr val="bg1">
                  <a:lumMod val="75000"/>
                </a:schemeClr>
              </a:solidFill>
            </a:endParaRPr>
          </a:p>
          <a:p>
            <a:pPr lvl="1"/>
            <a:r>
              <a:rPr lang="en-US" dirty="0">
                <a:solidFill>
                  <a:schemeClr val="bg1">
                    <a:lumMod val="75000"/>
                  </a:schemeClr>
                </a:solidFill>
              </a:rPr>
              <a:t>Generalizing to Other Kinds of </a:t>
            </a:r>
            <a:r>
              <a:rPr lang="en-US" dirty="0" smtClean="0">
                <a:solidFill>
                  <a:schemeClr val="bg1">
                    <a:lumMod val="75000"/>
                  </a:schemeClr>
                </a:solidFill>
              </a:rPr>
              <a:t>Data</a:t>
            </a:r>
          </a:p>
          <a:p>
            <a:r>
              <a:rPr lang="en-US" dirty="0" smtClean="0">
                <a:solidFill>
                  <a:schemeClr val="bg1">
                    <a:lumMod val="75000"/>
                  </a:schemeClr>
                </a:solidFill>
              </a:rPr>
              <a:t>Future Directions</a:t>
            </a:r>
          </a:p>
          <a:p>
            <a:r>
              <a:rPr lang="en-US" dirty="0" smtClean="0"/>
              <a:t>LDA Tools</a:t>
            </a:r>
          </a:p>
          <a:p>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36</a:t>
            </a:fld>
            <a:endParaRPr lang="en-US"/>
          </a:p>
        </p:txBody>
      </p:sp>
    </p:spTree>
    <p:extLst>
      <p:ext uri="{BB962C8B-B14F-4D97-AF65-F5344CB8AC3E}">
        <p14:creationId xmlns:p14="http://schemas.microsoft.com/office/powerpoint/2010/main" val="16802010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Modeling - Tools</a:t>
            </a:r>
            <a:endParaRPr lang="en-US" dirty="0"/>
          </a:p>
        </p:txBody>
      </p:sp>
      <p:graphicFrame>
        <p:nvGraphicFramePr>
          <p:cNvPr id="5" name="Content Placeholder 4"/>
          <p:cNvGraphicFramePr>
            <a:graphicFrameLocks noGrp="1"/>
          </p:cNvGraphicFramePr>
          <p:nvPr>
            <p:ph idx="1"/>
          </p:nvPr>
        </p:nvGraphicFramePr>
        <p:xfrm>
          <a:off x="381001" y="1371600"/>
          <a:ext cx="8534399" cy="5198265"/>
        </p:xfrm>
        <a:graphic>
          <a:graphicData uri="http://schemas.openxmlformats.org/drawingml/2006/table">
            <a:tbl>
              <a:tblPr/>
              <a:tblGrid>
                <a:gridCol w="1307069"/>
                <a:gridCol w="1614616"/>
                <a:gridCol w="922638"/>
                <a:gridCol w="1076411"/>
                <a:gridCol w="3613665"/>
              </a:tblGrid>
              <a:tr h="259033">
                <a:tc>
                  <a:txBody>
                    <a:bodyPr/>
                    <a:lstStyle/>
                    <a:p>
                      <a:pPr algn="ctr" fontAlgn="b"/>
                      <a:r>
                        <a:rPr lang="en-US" sz="1400" b="1" i="0" u="none" strike="noStrike" dirty="0">
                          <a:solidFill>
                            <a:srgbClr val="000000"/>
                          </a:solidFill>
                          <a:latin typeface="Calibri"/>
                        </a:rPr>
                        <a:t>Name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Model/Algorithm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Language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Author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Notes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0061">
                <a:tc>
                  <a:txBody>
                    <a:bodyPr/>
                    <a:lstStyle/>
                    <a:p>
                      <a:pPr algn="l" fontAlgn="b"/>
                      <a:r>
                        <a:rPr lang="en-US" sz="1400" b="0" i="0" u="sng" strike="noStrike" dirty="0" err="1">
                          <a:solidFill>
                            <a:srgbClr val="0000FF"/>
                          </a:solidFill>
                          <a:latin typeface="Calibri"/>
                          <a:hlinkClick r:id="rId2"/>
                        </a:rPr>
                        <a:t>lda</a:t>
                      </a:r>
                      <a:r>
                        <a:rPr lang="en-US" sz="1400" b="0" i="0" u="sng" strike="noStrike" dirty="0">
                          <a:solidFill>
                            <a:srgbClr val="0000FF"/>
                          </a:solidFill>
                          <a:latin typeface="Calibri"/>
                          <a:hlinkClick r:id="rId2"/>
                        </a:rPr>
                        <a:t>-c</a:t>
                      </a:r>
                      <a:endParaRPr lang="en-US" sz="1400" b="0" i="0" u="sng" strike="noStrike" dirty="0">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Latent </a:t>
                      </a:r>
                      <a:r>
                        <a:rPr lang="en-US" sz="1400" b="0" i="0" u="none" strike="noStrike" dirty="0" err="1">
                          <a:solidFill>
                            <a:srgbClr val="000000"/>
                          </a:solidFill>
                          <a:latin typeface="Calibri"/>
                        </a:rPr>
                        <a:t>Dirichlet</a:t>
                      </a:r>
                      <a:r>
                        <a:rPr lang="en-US" sz="1400" b="0" i="0" u="none" strike="noStrike" dirty="0">
                          <a:solidFill>
                            <a:srgbClr val="000000"/>
                          </a:solidFill>
                          <a:latin typeface="Calibri"/>
                        </a:rPr>
                        <a:t> allocation</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C</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D. Blei</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This implements variational inference for LDA.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0614">
                <a:tc>
                  <a:txBody>
                    <a:bodyPr/>
                    <a:lstStyle/>
                    <a:p>
                      <a:pPr algn="l" fontAlgn="b"/>
                      <a:r>
                        <a:rPr lang="en-US" sz="1400" b="0" i="0" u="sng" strike="noStrike" dirty="0">
                          <a:solidFill>
                            <a:srgbClr val="0000FF"/>
                          </a:solidFill>
                          <a:latin typeface="Calibri"/>
                          <a:hlinkClick r:id="rId3"/>
                        </a:rPr>
                        <a:t>class-</a:t>
                      </a:r>
                      <a:r>
                        <a:rPr lang="en-US" sz="1400" b="0" i="0" u="sng" strike="noStrike" dirty="0" err="1">
                          <a:solidFill>
                            <a:srgbClr val="0000FF"/>
                          </a:solidFill>
                          <a:latin typeface="Calibri"/>
                          <a:hlinkClick r:id="rId3"/>
                        </a:rPr>
                        <a:t>slda</a:t>
                      </a:r>
                      <a:endParaRPr lang="en-US" sz="1400" b="0" i="0" u="sng" strike="noStrike" dirty="0">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Supervised topic models for classification</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C++</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C. Wang</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Implements supervised topic models with a categorical response.</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036127">
                <a:tc>
                  <a:txBody>
                    <a:bodyPr/>
                    <a:lstStyle/>
                    <a:p>
                      <a:pPr algn="l" fontAlgn="b"/>
                      <a:r>
                        <a:rPr lang="en-US" sz="1400" b="0" i="0" u="sng" strike="noStrike">
                          <a:solidFill>
                            <a:srgbClr val="0000FF"/>
                          </a:solidFill>
                          <a:latin typeface="Calibri"/>
                          <a:hlinkClick r:id="rId4"/>
                        </a:rPr>
                        <a:t>lda</a:t>
                      </a:r>
                      <a:endParaRPr lang="en-US" sz="1400" b="0" i="0" u="sng" strike="noStrike">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R package for Gibbs sampling in many models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R</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J</a:t>
                      </a:r>
                      <a:r>
                        <a:rPr lang="en-US" sz="1400" b="0" i="0" u="none" strike="noStrike" dirty="0" smtClean="0">
                          <a:solidFill>
                            <a:srgbClr val="000000"/>
                          </a:solidFill>
                          <a:latin typeface="Calibri"/>
                        </a:rPr>
                        <a:t>. Chang</a:t>
                      </a:r>
                      <a:endParaRPr lang="en-US" sz="1400" b="0" i="0" u="none" strike="noStrike" dirty="0">
                        <a:solidFill>
                          <a:srgbClr val="000000"/>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Implements many models and is fast . Supports LDA, RTMs (for networked documents), MMSB (for network data), and </a:t>
                      </a:r>
                      <a:r>
                        <a:rPr lang="en-US" sz="1400" b="0" i="0" u="none" strike="noStrike" dirty="0" err="1">
                          <a:solidFill>
                            <a:srgbClr val="000000"/>
                          </a:solidFill>
                          <a:latin typeface="Calibri"/>
                        </a:rPr>
                        <a:t>sLDA</a:t>
                      </a:r>
                      <a:r>
                        <a:rPr lang="en-US" sz="1400" b="0" i="0" u="none" strike="noStrike" dirty="0">
                          <a:solidFill>
                            <a:srgbClr val="000000"/>
                          </a:solidFill>
                          <a:latin typeface="Calibri"/>
                        </a:rPr>
                        <a:t> (with a continuous response).</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8063">
                <a:tc>
                  <a:txBody>
                    <a:bodyPr/>
                    <a:lstStyle/>
                    <a:p>
                      <a:pPr algn="l" fontAlgn="b"/>
                      <a:r>
                        <a:rPr lang="en-US" sz="1400" b="0" i="0" u="sng" strike="noStrike">
                          <a:solidFill>
                            <a:srgbClr val="0000FF"/>
                          </a:solidFill>
                          <a:latin typeface="Calibri"/>
                          <a:hlinkClick r:id="rId5"/>
                        </a:rPr>
                        <a:t>tmve</a:t>
                      </a:r>
                      <a:endParaRPr lang="en-US" sz="1400" b="0" i="0" u="sng" strike="noStrike">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Topic Model Visualization Engine</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Python</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A. Chaney</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chemeClr val="tx1"/>
                          </a:solidFill>
                          <a:latin typeface="Calibri"/>
                        </a:rPr>
                        <a:t>A package for creating </a:t>
                      </a:r>
                      <a:r>
                        <a:rPr lang="en-US" sz="1400" b="0" i="0" u="none" strike="noStrike">
                          <a:solidFill>
                            <a:schemeClr val="tx1"/>
                          </a:solidFill>
                          <a:latin typeface="Calibri"/>
                        </a:rPr>
                        <a:t>corpus </a:t>
                      </a:r>
                      <a:r>
                        <a:rPr lang="en-US" sz="1400" b="0" i="0" u="none" strike="noStrike" smtClean="0">
                          <a:solidFill>
                            <a:schemeClr val="tx1"/>
                          </a:solidFill>
                          <a:latin typeface="Calibri"/>
                        </a:rPr>
                        <a:t>browsers.</a:t>
                      </a:r>
                      <a:endParaRPr lang="en-US" sz="1400" b="0" i="0" u="none" strike="noStrike" dirty="0">
                        <a:solidFill>
                          <a:schemeClr val="tx1"/>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777097">
                <a:tc>
                  <a:txBody>
                    <a:bodyPr/>
                    <a:lstStyle/>
                    <a:p>
                      <a:pPr algn="l" fontAlgn="b"/>
                      <a:r>
                        <a:rPr lang="en-US" sz="1400" b="0" i="0" u="sng" strike="noStrike">
                          <a:solidFill>
                            <a:srgbClr val="0000FF"/>
                          </a:solidFill>
                          <a:latin typeface="Calibri"/>
                          <a:hlinkClick r:id="rId6"/>
                        </a:rPr>
                        <a:t>dtm</a:t>
                      </a:r>
                      <a:endParaRPr lang="en-US" sz="1400" b="0" i="0" u="sng" strike="noStrike">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Dynamic topic models and the influence model</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C++</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S. </a:t>
                      </a:r>
                      <a:r>
                        <a:rPr lang="en-US" sz="1400" b="0" i="0" u="none" strike="noStrike" dirty="0" err="1">
                          <a:solidFill>
                            <a:srgbClr val="000000"/>
                          </a:solidFill>
                          <a:latin typeface="Calibri"/>
                        </a:rPr>
                        <a:t>Gerrish</a:t>
                      </a:r>
                      <a:endParaRPr lang="en-US" sz="1400" b="0" i="0" u="none" strike="noStrike" dirty="0">
                        <a:solidFill>
                          <a:srgbClr val="000000"/>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This implements topics that change over time and a model of how individual documents predict that change.</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0061">
                <a:tc>
                  <a:txBody>
                    <a:bodyPr/>
                    <a:lstStyle/>
                    <a:p>
                      <a:pPr algn="l" fontAlgn="b"/>
                      <a:r>
                        <a:rPr lang="en-US" sz="1400" b="0" i="0" u="sng" strike="noStrike">
                          <a:solidFill>
                            <a:srgbClr val="0000FF"/>
                          </a:solidFill>
                          <a:latin typeface="Calibri"/>
                          <a:hlinkClick r:id="rId7"/>
                        </a:rPr>
                        <a:t>ctm-c</a:t>
                      </a:r>
                      <a:endParaRPr lang="en-US" sz="1400" b="0" i="0" u="sng" strike="noStrike">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Correlated topic models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C</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D. </a:t>
                      </a:r>
                      <a:r>
                        <a:rPr lang="en-US" sz="1400" b="0" i="0" u="none" strike="noStrike" dirty="0" err="1">
                          <a:solidFill>
                            <a:srgbClr val="000000"/>
                          </a:solidFill>
                          <a:latin typeface="Calibri"/>
                        </a:rPr>
                        <a:t>Blei</a:t>
                      </a:r>
                      <a:endParaRPr lang="en-US" sz="1400" b="0" i="0" u="none" strike="noStrike" dirty="0">
                        <a:solidFill>
                          <a:srgbClr val="000000"/>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This implements variational inference for the CTM.</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9033">
                <a:tc>
                  <a:txBody>
                    <a:bodyPr/>
                    <a:lstStyle/>
                    <a:p>
                      <a:pPr algn="l" fontAlgn="b"/>
                      <a:r>
                        <a:rPr lang="en-US" sz="1400" b="0" i="0" u="sng" strike="noStrike">
                          <a:solidFill>
                            <a:srgbClr val="0000FF"/>
                          </a:solidFill>
                          <a:latin typeface="Calibri"/>
                          <a:hlinkClick r:id="rId8"/>
                        </a:rPr>
                        <a:t>Mallet</a:t>
                      </a:r>
                      <a:endParaRPr lang="en-US" sz="1400" b="0" i="0" u="sng" strike="noStrike">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LDA, </a:t>
                      </a:r>
                      <a:r>
                        <a:rPr lang="en-US" sz="1400" b="0" i="0" u="none" strike="noStrike" dirty="0" smtClean="0">
                          <a:solidFill>
                            <a:srgbClr val="000000"/>
                          </a:solidFill>
                          <a:latin typeface="Calibri"/>
                        </a:rPr>
                        <a:t>Hierarchical </a:t>
                      </a:r>
                      <a:r>
                        <a:rPr lang="en-US" sz="1400" b="0" i="0" u="none" strike="noStrike" dirty="0">
                          <a:solidFill>
                            <a:srgbClr val="000000"/>
                          </a:solidFill>
                          <a:latin typeface="Calibri"/>
                        </a:rPr>
                        <a:t>LDA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Java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A. McCallum</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Implements  LDA and </a:t>
                      </a:r>
                      <a:r>
                        <a:rPr lang="en-US" sz="1400" b="0" i="0" u="none" strike="noStrike" dirty="0" smtClean="0">
                          <a:solidFill>
                            <a:srgbClr val="000000"/>
                          </a:solidFill>
                          <a:latin typeface="Calibri"/>
                        </a:rPr>
                        <a:t>Hierarchical </a:t>
                      </a:r>
                      <a:r>
                        <a:rPr lang="en-US" sz="1400" b="0" i="0" u="none" strike="noStrike" dirty="0">
                          <a:solidFill>
                            <a:srgbClr val="000000"/>
                          </a:solidFill>
                          <a:latin typeface="Calibri"/>
                        </a:rPr>
                        <a:t>LDA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98093">
                <a:tc>
                  <a:txBody>
                    <a:bodyPr/>
                    <a:lstStyle/>
                    <a:p>
                      <a:pPr algn="l" fontAlgn="b"/>
                      <a:r>
                        <a:rPr lang="en-US" sz="1400" b="0" i="0" u="sng" strike="noStrike" dirty="0">
                          <a:solidFill>
                            <a:srgbClr val="0000FF"/>
                          </a:solidFill>
                          <a:latin typeface="Calibri"/>
                          <a:hlinkClick r:id="rId9"/>
                        </a:rPr>
                        <a:t>Stanford topic modeling toolbox</a:t>
                      </a:r>
                      <a:endParaRPr lang="en-US" sz="1400" b="0" i="0" u="sng" strike="noStrike" dirty="0">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LDA, Labeled LDA, Partially Labeled LDA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Java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Stanford NLP Group</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Implements LDA, Labeled LDA, and PLDA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4" name="Slide Number Placeholder 3"/>
          <p:cNvSpPr>
            <a:spLocks noGrp="1"/>
          </p:cNvSpPr>
          <p:nvPr>
            <p:ph type="sldNum" sz="quarter" idx="12"/>
          </p:nvPr>
        </p:nvSpPr>
        <p:spPr/>
        <p:txBody>
          <a:bodyPr/>
          <a:lstStyle/>
          <a:p>
            <a:fld id="{8B8A6D28-8101-4277-BD3B-09002AC06C4B}" type="slidenum">
              <a:rPr lang="en-US" smtClean="0"/>
              <a:pPr/>
              <a:t>37</a:t>
            </a:fld>
            <a:endParaRPr lang="en-US"/>
          </a:p>
        </p:txBody>
      </p:sp>
    </p:spTree>
    <p:extLst>
      <p:ext uri="{BB962C8B-B14F-4D97-AF65-F5344CB8AC3E}">
        <p14:creationId xmlns:p14="http://schemas.microsoft.com/office/powerpoint/2010/main" val="3853100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 and Motivation</a:t>
            </a:r>
            <a:endParaRPr lang="en-US" dirty="0"/>
          </a:p>
        </p:txBody>
      </p:sp>
      <p:sp>
        <p:nvSpPr>
          <p:cNvPr id="3" name="Content Placeholder 2"/>
          <p:cNvSpPr>
            <a:spLocks noGrp="1"/>
          </p:cNvSpPr>
          <p:nvPr>
            <p:ph idx="1"/>
          </p:nvPr>
        </p:nvSpPr>
        <p:spPr/>
        <p:txBody>
          <a:bodyPr>
            <a:normAutofit/>
          </a:bodyPr>
          <a:lstStyle/>
          <a:p>
            <a:r>
              <a:rPr lang="en-US" sz="1800" dirty="0"/>
              <a:t>As more information is becoming easily available, it is difficult to find and discover what we need. </a:t>
            </a:r>
          </a:p>
          <a:p>
            <a:pPr lvl="1"/>
            <a:endParaRPr lang="en-US" sz="1500" dirty="0"/>
          </a:p>
          <a:p>
            <a:r>
              <a:rPr lang="en-US" sz="1800" dirty="0"/>
              <a:t>Topic models are a suite of algorithms for discovering the main themes that pervade a large and other wise unstructured collection of documents. </a:t>
            </a:r>
          </a:p>
          <a:p>
            <a:pPr lvl="1"/>
            <a:endParaRPr lang="en-US" sz="1500" dirty="0"/>
          </a:p>
          <a:p>
            <a:r>
              <a:rPr lang="en-US" sz="1800" dirty="0"/>
              <a:t>Among these algorithms, Latent </a:t>
            </a:r>
            <a:r>
              <a:rPr lang="en-US" sz="1800" dirty="0" err="1"/>
              <a:t>Dirichlet</a:t>
            </a:r>
            <a:r>
              <a:rPr lang="en-US" sz="1800" dirty="0"/>
              <a:t> Allocation (LDA</a:t>
            </a:r>
            <a:r>
              <a:rPr lang="en-US" sz="1800" dirty="0" smtClean="0"/>
              <a:t>), a technique based in Bayesian Modeling, </a:t>
            </a:r>
            <a:r>
              <a:rPr lang="en-US" sz="1800" dirty="0"/>
              <a:t>is the most commonly used nowadays. </a:t>
            </a:r>
          </a:p>
          <a:p>
            <a:pPr lvl="1"/>
            <a:endParaRPr lang="en-US" sz="1500" dirty="0"/>
          </a:p>
          <a:p>
            <a:r>
              <a:rPr lang="en-US" sz="1800" dirty="0"/>
              <a:t>Topic models can be applied to massive collections of documents to automatically organize, understand, search, and summarize large electronic archives.</a:t>
            </a:r>
          </a:p>
          <a:p>
            <a:pPr lvl="1"/>
            <a:r>
              <a:rPr lang="en-US" sz="1500" dirty="0"/>
              <a:t>Especially relevant in today’s “Big Data” </a:t>
            </a:r>
            <a:r>
              <a:rPr lang="en-US" sz="1500" dirty="0" smtClean="0"/>
              <a:t>environment. </a:t>
            </a:r>
            <a:endParaRPr lang="en-US" sz="1500" dirty="0"/>
          </a:p>
        </p:txBody>
      </p:sp>
      <p:sp>
        <p:nvSpPr>
          <p:cNvPr id="4" name="Slide Number Placeholder 3"/>
          <p:cNvSpPr>
            <a:spLocks noGrp="1"/>
          </p:cNvSpPr>
          <p:nvPr>
            <p:ph type="sldNum" sz="quarter" idx="12"/>
          </p:nvPr>
        </p:nvSpPr>
        <p:spPr/>
        <p:txBody>
          <a:bodyPr/>
          <a:lstStyle/>
          <a:p>
            <a:fld id="{5D05FDC2-CECB-4B62-894A-D5D257EF8489}" type="slidenum">
              <a:rPr lang="en-US" smtClean="0"/>
              <a:t>4</a:t>
            </a:fld>
            <a:endParaRPr lang="en-US"/>
          </a:p>
        </p:txBody>
      </p:sp>
    </p:spTree>
    <p:extLst>
      <p:ext uri="{BB962C8B-B14F-4D97-AF65-F5344CB8AC3E}">
        <p14:creationId xmlns:p14="http://schemas.microsoft.com/office/powerpoint/2010/main" val="31541279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r>
              <a:rPr lang="en-US" dirty="0"/>
              <a:t>Introduction and Motivation</a:t>
            </a:r>
          </a:p>
        </p:txBody>
      </p:sp>
      <p:sp>
        <p:nvSpPr>
          <p:cNvPr id="3" name="Content Placeholder 2"/>
          <p:cNvSpPr>
            <a:spLocks noGrp="1"/>
          </p:cNvSpPr>
          <p:nvPr>
            <p:ph idx="1"/>
          </p:nvPr>
        </p:nvSpPr>
        <p:spPr>
          <a:xfrm>
            <a:off x="628650" y="5797821"/>
            <a:ext cx="7886700" cy="807165"/>
          </a:xfrm>
        </p:spPr>
        <p:txBody>
          <a:bodyPr>
            <a:normAutofit fontScale="92500" lnSpcReduction="20000"/>
          </a:bodyPr>
          <a:lstStyle/>
          <a:p>
            <a:r>
              <a:rPr lang="en-US" sz="2400" dirty="0"/>
              <a:t>Each </a:t>
            </a:r>
            <a:r>
              <a:rPr lang="en-US" sz="2400" b="1" dirty="0"/>
              <a:t>topic</a:t>
            </a:r>
            <a:r>
              <a:rPr lang="en-US" sz="2400" dirty="0"/>
              <a:t> is a distribution of </a:t>
            </a:r>
            <a:r>
              <a:rPr lang="en-US" sz="2400" dirty="0" smtClean="0"/>
              <a:t>words; </a:t>
            </a:r>
            <a:r>
              <a:rPr lang="en-US" sz="2400" dirty="0"/>
              <a:t>each </a:t>
            </a:r>
            <a:r>
              <a:rPr lang="en-US" sz="2400" b="1" dirty="0"/>
              <a:t>document</a:t>
            </a:r>
            <a:r>
              <a:rPr lang="en-US" sz="2400" dirty="0"/>
              <a:t> is a mixture of corpus-wide </a:t>
            </a:r>
            <a:r>
              <a:rPr lang="en-US" sz="2400" dirty="0" smtClean="0"/>
              <a:t>topics; </a:t>
            </a:r>
            <a:r>
              <a:rPr lang="en-US" sz="2400" dirty="0"/>
              <a:t>and each </a:t>
            </a:r>
            <a:r>
              <a:rPr lang="en-US" sz="2400" b="1" dirty="0"/>
              <a:t>word</a:t>
            </a:r>
            <a:r>
              <a:rPr lang="en-US" sz="2400" dirty="0"/>
              <a:t> is drawn from one of those topics.</a:t>
            </a:r>
          </a:p>
          <a:p>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5</a:t>
            </a:fld>
            <a:endParaRPr lang="en-US"/>
          </a:p>
        </p:txBody>
      </p:sp>
      <p:pic>
        <p:nvPicPr>
          <p:cNvPr id="5" name="Picture 4"/>
          <p:cNvPicPr>
            <a:picLocks noChangeAspect="1"/>
          </p:cNvPicPr>
          <p:nvPr/>
        </p:nvPicPr>
        <p:blipFill>
          <a:blip r:embed="rId2"/>
          <a:stretch>
            <a:fillRect/>
          </a:stretch>
        </p:blipFill>
        <p:spPr>
          <a:xfrm>
            <a:off x="-1" y="920464"/>
            <a:ext cx="9144001" cy="4877358"/>
          </a:xfrm>
          <a:prstGeom prst="rect">
            <a:avLst/>
          </a:prstGeom>
        </p:spPr>
      </p:pic>
    </p:spTree>
    <p:extLst>
      <p:ext uri="{BB962C8B-B14F-4D97-AF65-F5344CB8AC3E}">
        <p14:creationId xmlns:p14="http://schemas.microsoft.com/office/powerpoint/2010/main" val="33112458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0990"/>
            <a:ext cx="7886700" cy="1325563"/>
          </a:xfrm>
        </p:spPr>
        <p:txBody>
          <a:bodyPr/>
          <a:lstStyle/>
          <a:p>
            <a:r>
              <a:rPr lang="en-US" dirty="0"/>
              <a:t>Introduction and Motivation</a:t>
            </a:r>
          </a:p>
        </p:txBody>
      </p:sp>
      <p:sp>
        <p:nvSpPr>
          <p:cNvPr id="4" name="Slide Number Placeholder 3"/>
          <p:cNvSpPr>
            <a:spLocks noGrp="1"/>
          </p:cNvSpPr>
          <p:nvPr>
            <p:ph type="sldNum" sz="quarter" idx="12"/>
          </p:nvPr>
        </p:nvSpPr>
        <p:spPr/>
        <p:txBody>
          <a:bodyPr/>
          <a:lstStyle/>
          <a:p>
            <a:fld id="{2832416B-85F6-4742-84EF-E92A7D9DDF5E}" type="slidenum">
              <a:rPr lang="en-US" smtClean="0"/>
              <a:t>6</a:t>
            </a:fld>
            <a:endParaRPr lang="en-US"/>
          </a:p>
        </p:txBody>
      </p:sp>
      <p:pic>
        <p:nvPicPr>
          <p:cNvPr id="5" name="Picture 4"/>
          <p:cNvPicPr>
            <a:picLocks noChangeAspect="1"/>
          </p:cNvPicPr>
          <p:nvPr/>
        </p:nvPicPr>
        <p:blipFill>
          <a:blip r:embed="rId2"/>
          <a:stretch>
            <a:fillRect/>
          </a:stretch>
        </p:blipFill>
        <p:spPr>
          <a:xfrm>
            <a:off x="0" y="966372"/>
            <a:ext cx="9144000" cy="4995256"/>
          </a:xfrm>
          <a:prstGeom prst="rect">
            <a:avLst/>
          </a:prstGeom>
        </p:spPr>
      </p:pic>
      <p:sp>
        <p:nvSpPr>
          <p:cNvPr id="3" name="Content Placeholder 2"/>
          <p:cNvSpPr>
            <a:spLocks noGrp="1"/>
          </p:cNvSpPr>
          <p:nvPr>
            <p:ph idx="1"/>
          </p:nvPr>
        </p:nvSpPr>
        <p:spPr>
          <a:xfrm>
            <a:off x="628650" y="5885894"/>
            <a:ext cx="7886700" cy="835581"/>
          </a:xfrm>
        </p:spPr>
        <p:txBody>
          <a:bodyPr>
            <a:normAutofit/>
          </a:bodyPr>
          <a:lstStyle/>
          <a:p>
            <a:r>
              <a:rPr lang="en-US" dirty="0" smtClean="0"/>
              <a:t>In reality, we only observe documents. The other structures are hidden variables. Our goal to </a:t>
            </a:r>
            <a:r>
              <a:rPr lang="en-US" b="1" dirty="0" smtClean="0"/>
              <a:t>infer</a:t>
            </a:r>
            <a:r>
              <a:rPr lang="en-US" dirty="0" smtClean="0"/>
              <a:t> the hidden variables.</a:t>
            </a:r>
            <a:endParaRPr lang="en-US" dirty="0"/>
          </a:p>
        </p:txBody>
      </p:sp>
    </p:spTree>
    <p:extLst>
      <p:ext uri="{BB962C8B-B14F-4D97-AF65-F5344CB8AC3E}">
        <p14:creationId xmlns:p14="http://schemas.microsoft.com/office/powerpoint/2010/main" val="1667495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 and Motivation</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5D05FDC2-CECB-4B62-894A-D5D257EF8489}" type="slidenum">
              <a:rPr lang="en-US" smtClean="0"/>
              <a:t>7</a:t>
            </a:fld>
            <a:endParaRPr lang="en-US"/>
          </a:p>
        </p:txBody>
      </p:sp>
      <p:grpSp>
        <p:nvGrpSpPr>
          <p:cNvPr id="5" name="Group 4"/>
          <p:cNvGrpSpPr/>
          <p:nvPr/>
        </p:nvGrpSpPr>
        <p:grpSpPr>
          <a:xfrm>
            <a:off x="159786" y="1690689"/>
            <a:ext cx="8647455" cy="4486274"/>
            <a:chOff x="152400" y="1607403"/>
            <a:chExt cx="8839200" cy="5035311"/>
          </a:xfrm>
        </p:grpSpPr>
        <p:pic>
          <p:nvPicPr>
            <p:cNvPr id="6" name="Picture 2"/>
            <p:cNvPicPr>
              <a:picLocks noChangeAspect="1" noChangeArrowheads="1"/>
            </p:cNvPicPr>
            <p:nvPr/>
          </p:nvPicPr>
          <p:blipFill>
            <a:blip r:embed="rId2" cstate="print"/>
            <a:srcRect/>
            <a:stretch>
              <a:fillRect/>
            </a:stretch>
          </p:blipFill>
          <p:spPr bwMode="auto">
            <a:xfrm>
              <a:off x="187806" y="2438400"/>
              <a:ext cx="8803794" cy="4204314"/>
            </a:xfrm>
            <a:prstGeom prst="rect">
              <a:avLst/>
            </a:prstGeom>
            <a:noFill/>
            <a:ln w="9525">
              <a:solidFill>
                <a:schemeClr val="accent1"/>
              </a:solidFill>
              <a:miter lim="800000"/>
              <a:headEnd/>
              <a:tailEnd/>
            </a:ln>
          </p:spPr>
        </p:pic>
        <p:sp>
          <p:nvSpPr>
            <p:cNvPr id="7" name="TextBox 6"/>
            <p:cNvSpPr txBox="1"/>
            <p:nvPr/>
          </p:nvSpPr>
          <p:spPr>
            <a:xfrm>
              <a:off x="152400" y="1607403"/>
              <a:ext cx="8839200" cy="932696"/>
            </a:xfrm>
            <a:prstGeom prst="rect">
              <a:avLst/>
            </a:prstGeom>
            <a:solidFill>
              <a:schemeClr val="bg2">
                <a:lumMod val="90000"/>
              </a:schemeClr>
            </a:solidFill>
            <a:ln>
              <a:solidFill>
                <a:schemeClr val="accent1"/>
              </a:solidFill>
            </a:ln>
          </p:spPr>
          <p:txBody>
            <a:bodyPr wrap="square" rtlCol="0">
              <a:spAutoFit/>
            </a:bodyPr>
            <a:lstStyle/>
            <a:p>
              <a:r>
                <a:rPr lang="en-US" sz="1600" dirty="0"/>
                <a:t>The resulting output from an LDA model would be sets of topics containing keywords which would then be manually labeled. On the left are the inferred topic proportions for the example articles from the pervious figure. </a:t>
              </a:r>
            </a:p>
          </p:txBody>
        </p:sp>
      </p:grpSp>
    </p:spTree>
    <p:extLst>
      <p:ext uri="{BB962C8B-B14F-4D97-AF65-F5344CB8AC3E}">
        <p14:creationId xmlns:p14="http://schemas.microsoft.com/office/powerpoint/2010/main" val="10361730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Use Cases of Topic Modeling</a:t>
            </a:r>
            <a:endParaRPr lang="en-US" b="1" dirty="0"/>
          </a:p>
        </p:txBody>
      </p:sp>
      <p:sp>
        <p:nvSpPr>
          <p:cNvPr id="3" name="Content Placeholder 2"/>
          <p:cNvSpPr>
            <a:spLocks noGrp="1"/>
          </p:cNvSpPr>
          <p:nvPr>
            <p:ph idx="1"/>
          </p:nvPr>
        </p:nvSpPr>
        <p:spPr/>
        <p:txBody>
          <a:bodyPr/>
          <a:lstStyle/>
          <a:p>
            <a:r>
              <a:rPr lang="en-US" dirty="0" smtClean="0"/>
              <a:t>Topic models have been used to:</a:t>
            </a:r>
          </a:p>
          <a:p>
            <a:pPr lvl="1"/>
            <a:r>
              <a:rPr lang="en-US" dirty="0" smtClean="0"/>
              <a:t>Annotate documents and images</a:t>
            </a:r>
          </a:p>
          <a:p>
            <a:pPr lvl="1"/>
            <a:r>
              <a:rPr lang="en-US" dirty="0" smtClean="0"/>
              <a:t>Organize and browse large corpora</a:t>
            </a:r>
          </a:p>
          <a:p>
            <a:pPr lvl="1"/>
            <a:r>
              <a:rPr lang="en-US" dirty="0" smtClean="0"/>
              <a:t>Model topic evolution</a:t>
            </a:r>
          </a:p>
          <a:p>
            <a:pPr lvl="1"/>
            <a:r>
              <a:rPr lang="en-US" dirty="0" smtClean="0"/>
              <a:t>Categorize source code archives</a:t>
            </a:r>
          </a:p>
          <a:p>
            <a:pPr lvl="1"/>
            <a:r>
              <a:rPr lang="en-US" dirty="0" smtClean="0"/>
              <a:t>Discover influential articles</a:t>
            </a:r>
          </a:p>
          <a:p>
            <a:pPr lvl="1"/>
            <a:endParaRPr lang="en-US" dirty="0"/>
          </a:p>
        </p:txBody>
      </p:sp>
      <p:sp>
        <p:nvSpPr>
          <p:cNvPr id="4" name="Slide Number Placeholder 3"/>
          <p:cNvSpPr>
            <a:spLocks noGrp="1"/>
          </p:cNvSpPr>
          <p:nvPr>
            <p:ph type="sldNum" sz="quarter" idx="12"/>
          </p:nvPr>
        </p:nvSpPr>
        <p:spPr/>
        <p:txBody>
          <a:bodyPr/>
          <a:lstStyle/>
          <a:p>
            <a:fld id="{5D05FDC2-CECB-4B62-894A-D5D257EF8489}" type="slidenum">
              <a:rPr lang="en-US" smtClean="0"/>
              <a:t>8</a:t>
            </a:fld>
            <a:endParaRPr lang="en-US"/>
          </a:p>
        </p:txBody>
      </p:sp>
      <p:pic>
        <p:nvPicPr>
          <p:cNvPr id="1026" name="Picture 2" descr="http://lmsotfy.com/s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84920" y="2091929"/>
            <a:ext cx="2658353" cy="7921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sciencemag.org/content/325/5939/F1.medium.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5872" y="3018658"/>
            <a:ext cx="1420715" cy="18106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6744830" y="3214798"/>
            <a:ext cx="2164556" cy="1614488"/>
          </a:xfrm>
          <a:prstGeom prst="rect">
            <a:avLst/>
          </a:prstGeom>
        </p:spPr>
      </p:pic>
    </p:spTree>
    <p:extLst>
      <p:ext uri="{BB962C8B-B14F-4D97-AF65-F5344CB8AC3E}">
        <p14:creationId xmlns:p14="http://schemas.microsoft.com/office/powerpoint/2010/main" val="10157258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solidFill>
                  <a:schemeClr val="bg1">
                    <a:lumMod val="75000"/>
                  </a:schemeClr>
                </a:solidFill>
              </a:rPr>
              <a:t>Introduction and Motivation</a:t>
            </a:r>
          </a:p>
          <a:p>
            <a:r>
              <a:rPr lang="en-US" dirty="0" smtClean="0"/>
              <a:t>Latent </a:t>
            </a:r>
            <a:r>
              <a:rPr lang="en-US" dirty="0" err="1" smtClean="0"/>
              <a:t>Dirichlet</a:t>
            </a:r>
            <a:r>
              <a:rPr lang="en-US" dirty="0" smtClean="0"/>
              <a:t> Allocation</a:t>
            </a:r>
          </a:p>
          <a:p>
            <a:pPr lvl="1"/>
            <a:r>
              <a:rPr lang="en-US" dirty="0" smtClean="0"/>
              <a:t>Probabilistic Modeling Overview</a:t>
            </a:r>
          </a:p>
          <a:p>
            <a:pPr lvl="1"/>
            <a:r>
              <a:rPr lang="en-US" dirty="0" smtClean="0"/>
              <a:t>LDA Assumptions</a:t>
            </a:r>
          </a:p>
          <a:p>
            <a:pPr lvl="1"/>
            <a:r>
              <a:rPr lang="en-US" dirty="0" smtClean="0"/>
              <a:t>Inference</a:t>
            </a:r>
          </a:p>
          <a:p>
            <a:pPr lvl="1"/>
            <a:r>
              <a:rPr lang="en-US" dirty="0" smtClean="0"/>
              <a:t>Evaluation</a:t>
            </a:r>
          </a:p>
          <a:p>
            <a:r>
              <a:rPr lang="en-US" dirty="0">
                <a:solidFill>
                  <a:schemeClr val="bg1">
                    <a:lumMod val="75000"/>
                  </a:schemeClr>
                </a:solidFill>
              </a:rPr>
              <a:t>Two Examples on Applying LDA to Cyber Security Research</a:t>
            </a:r>
          </a:p>
          <a:p>
            <a:pPr lvl="1"/>
            <a:r>
              <a:rPr lang="en-US" dirty="0">
                <a:solidFill>
                  <a:schemeClr val="bg1">
                    <a:lumMod val="75000"/>
                  </a:schemeClr>
                </a:solidFill>
              </a:rPr>
              <a:t>Profiling Underground Economy Sellers</a:t>
            </a:r>
          </a:p>
          <a:p>
            <a:pPr lvl="1"/>
            <a:r>
              <a:rPr lang="en-US" dirty="0">
                <a:solidFill>
                  <a:schemeClr val="bg1">
                    <a:lumMod val="75000"/>
                  </a:schemeClr>
                </a:solidFill>
              </a:rPr>
              <a:t>Understanding Hacker Source Code</a:t>
            </a:r>
          </a:p>
          <a:p>
            <a:r>
              <a:rPr lang="en-US" dirty="0" smtClean="0">
                <a:solidFill>
                  <a:schemeClr val="bg1">
                    <a:lumMod val="75000"/>
                  </a:schemeClr>
                </a:solidFill>
              </a:rPr>
              <a:t>LDA Variants</a:t>
            </a:r>
          </a:p>
          <a:p>
            <a:pPr lvl="1"/>
            <a:r>
              <a:rPr lang="en-US" dirty="0">
                <a:solidFill>
                  <a:schemeClr val="bg1">
                    <a:lumMod val="75000"/>
                  </a:schemeClr>
                </a:solidFill>
              </a:rPr>
              <a:t>Relaxing the Assumptions of </a:t>
            </a:r>
            <a:r>
              <a:rPr lang="en-US" dirty="0" smtClean="0">
                <a:solidFill>
                  <a:schemeClr val="bg1">
                    <a:lumMod val="75000"/>
                  </a:schemeClr>
                </a:solidFill>
              </a:rPr>
              <a:t>LDA</a:t>
            </a:r>
          </a:p>
          <a:p>
            <a:pPr lvl="1"/>
            <a:r>
              <a:rPr lang="en-US" dirty="0">
                <a:solidFill>
                  <a:schemeClr val="bg1">
                    <a:lumMod val="75000"/>
                  </a:schemeClr>
                </a:solidFill>
              </a:rPr>
              <a:t>Incorporating Metadata</a:t>
            </a:r>
            <a:endParaRPr lang="en-US" dirty="0" smtClean="0">
              <a:solidFill>
                <a:schemeClr val="bg1">
                  <a:lumMod val="75000"/>
                </a:schemeClr>
              </a:solidFill>
            </a:endParaRPr>
          </a:p>
          <a:p>
            <a:pPr lvl="1"/>
            <a:r>
              <a:rPr lang="en-US" dirty="0">
                <a:solidFill>
                  <a:schemeClr val="bg1">
                    <a:lumMod val="75000"/>
                  </a:schemeClr>
                </a:solidFill>
              </a:rPr>
              <a:t>Generalizing to Other Kinds of </a:t>
            </a:r>
            <a:r>
              <a:rPr lang="en-US" dirty="0" smtClean="0">
                <a:solidFill>
                  <a:schemeClr val="bg1">
                    <a:lumMod val="75000"/>
                  </a:schemeClr>
                </a:solidFill>
              </a:rPr>
              <a:t>Data</a:t>
            </a:r>
          </a:p>
          <a:p>
            <a:r>
              <a:rPr lang="en-US" dirty="0" smtClean="0">
                <a:solidFill>
                  <a:schemeClr val="bg1">
                    <a:lumMod val="75000"/>
                  </a:schemeClr>
                </a:solidFill>
              </a:rPr>
              <a:t>Future Directions</a:t>
            </a:r>
          </a:p>
          <a:p>
            <a:r>
              <a:rPr lang="en-US" dirty="0" smtClean="0">
                <a:solidFill>
                  <a:schemeClr val="bg1">
                    <a:lumMod val="75000"/>
                  </a:schemeClr>
                </a:solidFill>
              </a:rPr>
              <a:t>LDA Tools</a:t>
            </a:r>
          </a:p>
          <a:p>
            <a:endParaRPr lang="en-US" dirty="0"/>
          </a:p>
        </p:txBody>
      </p:sp>
      <p:sp>
        <p:nvSpPr>
          <p:cNvPr id="4" name="Slide Number Placeholder 3"/>
          <p:cNvSpPr>
            <a:spLocks noGrp="1"/>
          </p:cNvSpPr>
          <p:nvPr>
            <p:ph type="sldNum" sz="quarter" idx="12"/>
          </p:nvPr>
        </p:nvSpPr>
        <p:spPr/>
        <p:txBody>
          <a:bodyPr/>
          <a:lstStyle/>
          <a:p>
            <a:fld id="{2832416B-85F6-4742-84EF-E92A7D9DDF5E}" type="slidenum">
              <a:rPr lang="en-US" smtClean="0"/>
              <a:t>9</a:t>
            </a:fld>
            <a:endParaRPr lang="en-US"/>
          </a:p>
        </p:txBody>
      </p:sp>
    </p:spTree>
    <p:extLst>
      <p:ext uri="{BB962C8B-B14F-4D97-AF65-F5344CB8AC3E}">
        <p14:creationId xmlns:p14="http://schemas.microsoft.com/office/powerpoint/2010/main" val="3361632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3442</TotalTime>
  <Words>2755</Words>
  <Application>Microsoft Office PowerPoint</Application>
  <PresentationFormat>On-screen Show (4:3)</PresentationFormat>
  <Paragraphs>453</Paragraphs>
  <Slides>37</Slides>
  <Notes>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6" baseType="lpstr">
      <vt:lpstr>宋体</vt:lpstr>
      <vt:lpstr>Arial</vt:lpstr>
      <vt:lpstr>Calibri</vt:lpstr>
      <vt:lpstr>Calibri Light</vt:lpstr>
      <vt:lpstr>Cambria Math</vt:lpstr>
      <vt:lpstr>Times New Roman</vt:lpstr>
      <vt:lpstr>Wingdings</vt:lpstr>
      <vt:lpstr>Office Theme</vt:lpstr>
      <vt:lpstr>Equation</vt:lpstr>
      <vt:lpstr>Topic Modeling and Latent Dirichlet Allocation:  An Overview</vt:lpstr>
      <vt:lpstr>Outline</vt:lpstr>
      <vt:lpstr>Outline</vt:lpstr>
      <vt:lpstr>Introduction and Motivation</vt:lpstr>
      <vt:lpstr>Introduction and Motivation</vt:lpstr>
      <vt:lpstr>Introduction and Motivation</vt:lpstr>
      <vt:lpstr>Introduction and Motivation</vt:lpstr>
      <vt:lpstr>Use Cases of Topic Modeling</vt:lpstr>
      <vt:lpstr>Outline</vt:lpstr>
      <vt:lpstr>Probabilistic Modeling Overview</vt:lpstr>
      <vt:lpstr>Latent Dirichlet Allocation: Assumptions</vt:lpstr>
      <vt:lpstr>Dirichlet Distribution</vt:lpstr>
      <vt:lpstr>LDA: Probabilistic Graphical Model</vt:lpstr>
      <vt:lpstr>LDA: Joint Distribution</vt:lpstr>
      <vt:lpstr>Inference</vt:lpstr>
      <vt:lpstr>More on Approximation Methods</vt:lpstr>
      <vt:lpstr>Model Evaluation: Perplexity</vt:lpstr>
      <vt:lpstr>Model Selection: How Many Topics to Choose</vt:lpstr>
      <vt:lpstr>Outline</vt:lpstr>
      <vt:lpstr>Cybersecurity Research Example –  Profiling Underground Economy Sellers</vt:lpstr>
      <vt:lpstr>Cybersecurity Research Example –  Profiling Underground Economy Sellers</vt:lpstr>
      <vt:lpstr>Cybersecurity Research Example –  Profiling Underground Economy Sellers</vt:lpstr>
      <vt:lpstr>Cybersecurity Research Example –  Profiling Underground Economy Sellers</vt:lpstr>
      <vt:lpstr>Cybersecurity Research Example – Understanding Hacker Source Code</vt:lpstr>
      <vt:lpstr>Cybersecurity Research Example – Understanding Hacker Source Code</vt:lpstr>
      <vt:lpstr>Cybersecurity Research Example – Understanding Hacker Source Code</vt:lpstr>
      <vt:lpstr>Cybersecurity Research Example – Understanding Hacker Source Code</vt:lpstr>
      <vt:lpstr>Outline</vt:lpstr>
      <vt:lpstr>LDA Variants: Relaxing the Assumptions of LDA</vt:lpstr>
      <vt:lpstr>Dynamic LDA</vt:lpstr>
      <vt:lpstr>LDA Variants: Incorporating Metadata</vt:lpstr>
      <vt:lpstr>Supervised LDA</vt:lpstr>
      <vt:lpstr>LDA Variants: Generalizing to Other Kinds of Data</vt:lpstr>
      <vt:lpstr>Outline</vt:lpstr>
      <vt:lpstr>Future Directions</vt:lpstr>
      <vt:lpstr>Outline</vt:lpstr>
      <vt:lpstr>Topic Modeling - Tools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LDA</dc:title>
  <dc:creator>Li, Weifeng - (weifengli)</dc:creator>
  <cp:lastModifiedBy>Li, Weifeng - (weifengli)</cp:lastModifiedBy>
  <cp:revision>514</cp:revision>
  <dcterms:created xsi:type="dcterms:W3CDTF">2015-12-01T17:10:34Z</dcterms:created>
  <dcterms:modified xsi:type="dcterms:W3CDTF">2016-04-18T17:49:35Z</dcterms:modified>
</cp:coreProperties>
</file>